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0"/>
  </p:notesMasterIdLst>
  <p:sldIdLst>
    <p:sldId id="256" r:id="rId2"/>
    <p:sldId id="257" r:id="rId3"/>
    <p:sldId id="258" r:id="rId4"/>
    <p:sldId id="259" r:id="rId5"/>
    <p:sldId id="352" r:id="rId6"/>
    <p:sldId id="353" r:id="rId7"/>
    <p:sldId id="260" r:id="rId8"/>
    <p:sldId id="261" r:id="rId9"/>
    <p:sldId id="262" r:id="rId10"/>
    <p:sldId id="263" r:id="rId11"/>
    <p:sldId id="264" r:id="rId12"/>
    <p:sldId id="265" r:id="rId13"/>
    <p:sldId id="267" r:id="rId14"/>
    <p:sldId id="355" r:id="rId15"/>
    <p:sldId id="354" r:id="rId16"/>
    <p:sldId id="356" r:id="rId17"/>
    <p:sldId id="357" r:id="rId18"/>
    <p:sldId id="358" r:id="rId19"/>
    <p:sldId id="359" r:id="rId20"/>
    <p:sldId id="360" r:id="rId21"/>
    <p:sldId id="362" r:id="rId22"/>
    <p:sldId id="363" r:id="rId23"/>
    <p:sldId id="364" r:id="rId24"/>
    <p:sldId id="351" r:id="rId25"/>
    <p:sldId id="268" r:id="rId26"/>
    <p:sldId id="341" r:id="rId27"/>
    <p:sldId id="269" r:id="rId28"/>
    <p:sldId id="270" r:id="rId29"/>
    <p:sldId id="271" r:id="rId30"/>
    <p:sldId id="272" r:id="rId31"/>
    <p:sldId id="273" r:id="rId32"/>
    <p:sldId id="274" r:id="rId33"/>
    <p:sldId id="275" r:id="rId34"/>
    <p:sldId id="342" r:id="rId35"/>
    <p:sldId id="343" r:id="rId36"/>
    <p:sldId id="345" r:id="rId37"/>
    <p:sldId id="346" r:id="rId38"/>
    <p:sldId id="349" r:id="rId39"/>
  </p:sldIdLst>
  <p:sldSz cx="18288000" cy="10287000"/>
  <p:notesSz cx="6858000" cy="9144000"/>
  <p:embeddedFontLst>
    <p:embeddedFont>
      <p:font typeface="Arial Black" panose="020B0A04020102020204" pitchFamily="34" charset="0"/>
      <p:bold r:id="rId41"/>
    </p:embeddedFont>
    <p:embeddedFont>
      <p:font typeface="DM Sans" pitchFamily="2" charset="0"/>
      <p:regular r:id="rId42"/>
      <p:bold r:id="rId43"/>
      <p:italic r:id="rId44"/>
      <p:boldItalic r:id="rId45"/>
    </p:embeddedFont>
    <p:embeddedFont>
      <p:font typeface="Lato" panose="020F0502020204030203" pitchFamily="34" charset="0"/>
      <p:regular r:id="rId46"/>
      <p:bold r:id="rId47"/>
      <p:italic r:id="rId48"/>
      <p:boldItalic r:id="rId49"/>
    </p:embeddedFont>
    <p:embeddedFont>
      <p:font typeface="Poppins" panose="00000500000000000000" pitchFamily="2" charset="0"/>
      <p:regular r:id="rId50"/>
      <p:bold r:id="rId51"/>
      <p:italic r:id="rId52"/>
      <p:boldItalic r:id="rId53"/>
    </p:embeddedFont>
    <p:embeddedFont>
      <p:font typeface="Poppins Bold" panose="00000800000000000000" charset="0"/>
      <p:regular r:id="rId54"/>
    </p:embeddedFont>
    <p:embeddedFont>
      <p:font typeface="Segoe UI" panose="020B0502040204020203" pitchFamily="34" charset="0"/>
      <p:regular r:id="rId55"/>
      <p:bold r:id="rId56"/>
      <p:italic r:id="rId57"/>
      <p:boldItalic r:id="rId58"/>
    </p:embeddedFont>
    <p:embeddedFont>
      <p:font typeface="Trebuchet MS" panose="020B0603020202020204" pitchFamily="34" charset="0"/>
      <p:regular r:id="rId59"/>
      <p:bold r:id="rId60"/>
      <p:italic r:id="rId61"/>
      <p:boldItalic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26" autoAdjust="0"/>
    <p:restoredTop sz="89150" autoAdjust="0"/>
  </p:normalViewPr>
  <p:slideViewPr>
    <p:cSldViewPr>
      <p:cViewPr varScale="1">
        <p:scale>
          <a:sx n="49" d="100"/>
          <a:sy n="49" d="100"/>
        </p:scale>
        <p:origin x="1037"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2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26.10.2024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1449472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0573277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8386400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5571420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1681150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874445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2884124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532056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9837767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109255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8186789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4291992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0001761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6076539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5497591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1039090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889185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443609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11639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35.sv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25.sv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25.sv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60.sv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svg"/></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63.sv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slides/_rels/slide31.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 Id="rId9" Type="http://schemas.openxmlformats.org/officeDocument/2006/relationships/image" Target="../media/image74.png"/></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sv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33.svg"/></Relationships>
</file>

<file path=ppt/slides/_rels/slide34.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 Id="rId9" Type="http://schemas.openxmlformats.org/officeDocument/2006/relationships/image" Target="../media/image81.png"/></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svg"/></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82.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sv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33.svg"/></Relationships>
</file>

<file path=ppt/slides/_rels/slide38.xml.rels><?xml version="1.0" encoding="UTF-8" standalone="yes"?>
<Relationships xmlns="http://schemas.openxmlformats.org/package/2006/relationships"><Relationship Id="rId8" Type="http://schemas.openxmlformats.org/officeDocument/2006/relationships/hyperlink" Target="https://www.netsuite.com/portal/resource/articles/accounting/sales-kpis.shtml" TargetMode="External"/><Relationship Id="rId3" Type="http://schemas.openxmlformats.org/officeDocument/2006/relationships/image" Target="../media/image75.png"/><Relationship Id="rId7"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sv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7.sv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sv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7.svg"/></Relationships>
</file>

<file path=ppt/slides/_rels/slide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20.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9.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17.svg"/><Relationship Id="rId4" Type="http://schemas.openxmlformats.org/officeDocument/2006/relationships/image" Target="../media/image29.sv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243E">
                <a:alpha val="100000"/>
              </a:srgbClr>
            </a:gs>
            <a:gs pos="100000">
              <a:srgbClr val="312962">
                <a:alpha val="100000"/>
              </a:srgbClr>
            </a:gs>
          </a:gsLst>
          <a:lin ang="10800025"/>
        </a:gradFill>
        <a:effectLst/>
      </p:bgPr>
    </p:bg>
    <p:spTree>
      <p:nvGrpSpPr>
        <p:cNvPr id="1" name=""/>
        <p:cNvGrpSpPr/>
        <p:nvPr/>
      </p:nvGrpSpPr>
      <p:grpSpPr>
        <a:xfrm>
          <a:off x="0" y="0"/>
          <a:ext cx="0" cy="0"/>
          <a:chOff x="0" y="0"/>
          <a:chExt cx="0" cy="0"/>
        </a:xfrm>
      </p:grpSpPr>
      <p:sp>
        <p:nvSpPr>
          <p:cNvPr id="2" name="Freeform 2"/>
          <p:cNvSpPr/>
          <p:nvPr/>
        </p:nvSpPr>
        <p:spPr>
          <a:xfrm>
            <a:off x="8823913" y="6792925"/>
            <a:ext cx="9464106" cy="3573052"/>
          </a:xfrm>
          <a:custGeom>
            <a:avLst/>
            <a:gdLst/>
            <a:ahLst/>
            <a:cxnLst/>
            <a:rect l="l" t="t" r="r" b="b"/>
            <a:pathLst>
              <a:path w="9464106" h="3573052">
                <a:moveTo>
                  <a:pt x="0" y="0"/>
                </a:moveTo>
                <a:lnTo>
                  <a:pt x="9464106" y="0"/>
                </a:lnTo>
                <a:lnTo>
                  <a:pt x="9464106" y="3573052"/>
                </a:lnTo>
                <a:lnTo>
                  <a:pt x="0" y="35730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2078638" y="2604343"/>
            <a:ext cx="13490550" cy="5078313"/>
            <a:chOff x="0" y="0"/>
            <a:chExt cx="17987400" cy="5914600"/>
          </a:xfrm>
        </p:grpSpPr>
        <p:sp>
          <p:nvSpPr>
            <p:cNvPr id="4" name="Freeform 4"/>
            <p:cNvSpPr/>
            <p:nvPr/>
          </p:nvSpPr>
          <p:spPr>
            <a:xfrm>
              <a:off x="0" y="0"/>
              <a:ext cx="17987392" cy="5914644"/>
            </a:xfrm>
            <a:custGeom>
              <a:avLst/>
              <a:gdLst/>
              <a:ahLst/>
              <a:cxnLst/>
              <a:rect l="l" t="t" r="r" b="b"/>
              <a:pathLst>
                <a:path w="17987392" h="5914644">
                  <a:moveTo>
                    <a:pt x="0" y="1011174"/>
                  </a:moveTo>
                  <a:cubicBezTo>
                    <a:pt x="0" y="452374"/>
                    <a:pt x="456819" y="0"/>
                    <a:pt x="1019683" y="0"/>
                  </a:cubicBezTo>
                  <a:lnTo>
                    <a:pt x="16967708" y="0"/>
                  </a:lnTo>
                  <a:lnTo>
                    <a:pt x="16967708" y="38100"/>
                  </a:lnTo>
                  <a:lnTo>
                    <a:pt x="16967708" y="0"/>
                  </a:lnTo>
                  <a:cubicBezTo>
                    <a:pt x="17530572" y="0"/>
                    <a:pt x="17987392" y="452374"/>
                    <a:pt x="17987392" y="1011174"/>
                  </a:cubicBezTo>
                  <a:lnTo>
                    <a:pt x="17949292" y="1011174"/>
                  </a:lnTo>
                  <a:lnTo>
                    <a:pt x="17987392" y="1011174"/>
                  </a:lnTo>
                  <a:lnTo>
                    <a:pt x="17987392" y="4903470"/>
                  </a:lnTo>
                  <a:lnTo>
                    <a:pt x="17949292" y="4903470"/>
                  </a:lnTo>
                  <a:lnTo>
                    <a:pt x="17987392" y="4903470"/>
                  </a:lnTo>
                  <a:cubicBezTo>
                    <a:pt x="17987392" y="5462270"/>
                    <a:pt x="17530572" y="5914644"/>
                    <a:pt x="16967708" y="5914644"/>
                  </a:cubicBezTo>
                  <a:lnTo>
                    <a:pt x="16967708" y="5876544"/>
                  </a:lnTo>
                  <a:lnTo>
                    <a:pt x="16967708" y="5914644"/>
                  </a:lnTo>
                  <a:lnTo>
                    <a:pt x="1019683" y="5914644"/>
                  </a:lnTo>
                  <a:lnTo>
                    <a:pt x="1019683" y="5876544"/>
                  </a:lnTo>
                  <a:lnTo>
                    <a:pt x="1019683" y="5914644"/>
                  </a:lnTo>
                  <a:cubicBezTo>
                    <a:pt x="456819" y="5914644"/>
                    <a:pt x="0" y="5462143"/>
                    <a:pt x="0" y="4903470"/>
                  </a:cubicBezTo>
                  <a:lnTo>
                    <a:pt x="0" y="1011174"/>
                  </a:lnTo>
                  <a:lnTo>
                    <a:pt x="38100" y="1011174"/>
                  </a:lnTo>
                  <a:lnTo>
                    <a:pt x="0" y="1011174"/>
                  </a:lnTo>
                  <a:moveTo>
                    <a:pt x="76200" y="1011174"/>
                  </a:moveTo>
                  <a:lnTo>
                    <a:pt x="76200" y="4903470"/>
                  </a:lnTo>
                  <a:lnTo>
                    <a:pt x="38100" y="4903470"/>
                  </a:lnTo>
                  <a:lnTo>
                    <a:pt x="76200" y="4903470"/>
                  </a:lnTo>
                  <a:cubicBezTo>
                    <a:pt x="76200" y="5419598"/>
                    <a:pt x="498348" y="5838444"/>
                    <a:pt x="1019683" y="5838444"/>
                  </a:cubicBezTo>
                  <a:lnTo>
                    <a:pt x="16967708" y="5838444"/>
                  </a:lnTo>
                  <a:cubicBezTo>
                    <a:pt x="17489171" y="5838444"/>
                    <a:pt x="17911192" y="5419471"/>
                    <a:pt x="17911192" y="4903470"/>
                  </a:cubicBezTo>
                  <a:lnTo>
                    <a:pt x="17911192" y="1011174"/>
                  </a:lnTo>
                  <a:cubicBezTo>
                    <a:pt x="17911192" y="495046"/>
                    <a:pt x="17489044" y="76200"/>
                    <a:pt x="16967708" y="76200"/>
                  </a:cubicBezTo>
                  <a:lnTo>
                    <a:pt x="1019683" y="76200"/>
                  </a:lnTo>
                  <a:lnTo>
                    <a:pt x="1019683" y="38100"/>
                  </a:lnTo>
                  <a:lnTo>
                    <a:pt x="1019683" y="76200"/>
                  </a:lnTo>
                  <a:cubicBezTo>
                    <a:pt x="498348" y="76200"/>
                    <a:pt x="76200" y="495173"/>
                    <a:pt x="76200" y="1011174"/>
                  </a:cubicBezTo>
                  <a:close/>
                </a:path>
              </a:pathLst>
            </a:custGeom>
            <a:solidFill>
              <a:srgbClr val="115CF9"/>
            </a:solidFill>
          </p:spPr>
        </p:sp>
      </p:grpSp>
      <p:sp>
        <p:nvSpPr>
          <p:cNvPr id="7" name="Freeform 7"/>
          <p:cNvSpPr/>
          <p:nvPr/>
        </p:nvSpPr>
        <p:spPr>
          <a:xfrm>
            <a:off x="66" y="22"/>
            <a:ext cx="10521528" cy="3573052"/>
          </a:xfrm>
          <a:custGeom>
            <a:avLst/>
            <a:gdLst/>
            <a:ahLst/>
            <a:cxnLst/>
            <a:rect l="l" t="t" r="r" b="b"/>
            <a:pathLst>
              <a:path w="10521528" h="3573052">
                <a:moveTo>
                  <a:pt x="0" y="0"/>
                </a:moveTo>
                <a:lnTo>
                  <a:pt x="10521528" y="0"/>
                </a:lnTo>
                <a:lnTo>
                  <a:pt x="10521528" y="3573052"/>
                </a:lnTo>
                <a:lnTo>
                  <a:pt x="0" y="35730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2348522" y="2639985"/>
            <a:ext cx="12950775" cy="4999830"/>
          </a:xfrm>
          <a:prstGeom prst="rect">
            <a:avLst/>
          </a:prstGeom>
        </p:spPr>
        <p:txBody>
          <a:bodyPr wrap="square" lIns="0" tIns="0" rIns="0" bIns="0" rtlCol="0" anchor="t">
            <a:spAutoFit/>
          </a:bodyPr>
          <a:lstStyle/>
          <a:p>
            <a:pPr algn="ctr">
              <a:lnSpc>
                <a:spcPts val="13200"/>
              </a:lnSpc>
            </a:pPr>
            <a:r>
              <a:rPr lang="en-US" sz="9600" b="1" dirty="0">
                <a:solidFill>
                  <a:srgbClr val="FFFFFF"/>
                </a:solidFill>
                <a:latin typeface="Poppins Bold"/>
                <a:cs typeface="Poppins Bold"/>
                <a:sym typeface="Poppins"/>
              </a:rPr>
              <a:t>Electronic store Data Analysis</a:t>
            </a:r>
            <a:r>
              <a:rPr lang="en-US" sz="9600" b="1" dirty="0">
                <a:solidFill>
                  <a:srgbClr val="FFFFFF"/>
                </a:solidFill>
                <a:latin typeface="Poppins Bold"/>
                <a:cs typeface="Poppins Bold"/>
                <a:sym typeface="Poppins Bold"/>
              </a:rPr>
              <a:t> </a:t>
            </a:r>
            <a:r>
              <a:rPr lang="en-US" sz="9600" b="1" dirty="0">
                <a:solidFill>
                  <a:srgbClr val="FFFFFF"/>
                </a:solidFill>
                <a:latin typeface="Poppins Bold"/>
                <a:ea typeface="Poppins Bold"/>
                <a:cs typeface="Poppins Bold"/>
                <a:sym typeface="Poppins Bold"/>
              </a:rPr>
              <a:t>Project</a:t>
            </a:r>
          </a:p>
        </p:txBody>
      </p:sp>
      <p:grpSp>
        <p:nvGrpSpPr>
          <p:cNvPr id="14" name="Group 13">
            <a:extLst>
              <a:ext uri="{FF2B5EF4-FFF2-40B4-BE49-F238E27FC236}">
                <a16:creationId xmlns:a16="http://schemas.microsoft.com/office/drawing/2014/main" id="{7999FDC8-A7A6-1002-DA99-D77E9109FA91}"/>
              </a:ext>
            </a:extLst>
          </p:cNvPr>
          <p:cNvGrpSpPr/>
          <p:nvPr/>
        </p:nvGrpSpPr>
        <p:grpSpPr>
          <a:xfrm>
            <a:off x="15087599" y="190500"/>
            <a:ext cx="2997919" cy="2209800"/>
            <a:chOff x="15087599" y="190500"/>
            <a:chExt cx="2997919" cy="2209800"/>
          </a:xfrm>
        </p:grpSpPr>
        <p:sp>
          <p:nvSpPr>
            <p:cNvPr id="13" name="Rectangle: Rounded Corners 12">
              <a:extLst>
                <a:ext uri="{FF2B5EF4-FFF2-40B4-BE49-F238E27FC236}">
                  <a16:creationId xmlns:a16="http://schemas.microsoft.com/office/drawing/2014/main" id="{7DE49F3D-EDBD-D2AF-0AD3-AA424E995940}"/>
                </a:ext>
              </a:extLst>
            </p:cNvPr>
            <p:cNvSpPr/>
            <p:nvPr/>
          </p:nvSpPr>
          <p:spPr>
            <a:xfrm>
              <a:off x="15087599" y="190500"/>
              <a:ext cx="2997919" cy="22098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F3E5926-091B-6914-53F8-A4539A6045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355147" y="190500"/>
              <a:ext cx="2462822" cy="2068791"/>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243E">
                <a:alpha val="100000"/>
              </a:srgbClr>
            </a:gs>
            <a:gs pos="100000">
              <a:srgbClr val="312962">
                <a:alpha val="100000"/>
              </a:srgbClr>
            </a:gs>
          </a:gsLst>
          <a:lin ang="10800025"/>
        </a:gradFill>
        <a:effectLst/>
      </p:bgPr>
    </p:bg>
    <p:spTree>
      <p:nvGrpSpPr>
        <p:cNvPr id="1" name=""/>
        <p:cNvGrpSpPr/>
        <p:nvPr/>
      </p:nvGrpSpPr>
      <p:grpSpPr>
        <a:xfrm>
          <a:off x="0" y="0"/>
          <a:ext cx="0" cy="0"/>
          <a:chOff x="0" y="0"/>
          <a:chExt cx="0" cy="0"/>
        </a:xfrm>
      </p:grpSpPr>
      <p:sp>
        <p:nvSpPr>
          <p:cNvPr id="12" name="Freeform 5">
            <a:extLst>
              <a:ext uri="{FF2B5EF4-FFF2-40B4-BE49-F238E27FC236}">
                <a16:creationId xmlns:a16="http://schemas.microsoft.com/office/drawing/2014/main" id="{CBF282F3-374C-789C-32C2-58EDE831EB08}"/>
              </a:ext>
            </a:extLst>
          </p:cNvPr>
          <p:cNvSpPr/>
          <p:nvPr/>
        </p:nvSpPr>
        <p:spPr>
          <a:xfrm>
            <a:off x="753181" y="190500"/>
            <a:ext cx="16778753" cy="5521001"/>
          </a:xfrm>
          <a:custGeom>
            <a:avLst/>
            <a:gdLst/>
            <a:ahLst/>
            <a:cxnLst/>
            <a:rect l="l" t="t" r="r" b="b"/>
            <a:pathLst>
              <a:path w="3012821" h="2852801">
                <a:moveTo>
                  <a:pt x="0" y="475488"/>
                </a:moveTo>
                <a:cubicBezTo>
                  <a:pt x="0" y="212852"/>
                  <a:pt x="212852" y="0"/>
                  <a:pt x="475488" y="0"/>
                </a:cubicBezTo>
                <a:lnTo>
                  <a:pt x="2537333" y="0"/>
                </a:lnTo>
                <a:cubicBezTo>
                  <a:pt x="2799969" y="0"/>
                  <a:pt x="3012821" y="212852"/>
                  <a:pt x="3012821" y="475488"/>
                </a:cubicBezTo>
                <a:lnTo>
                  <a:pt x="3012821" y="2377313"/>
                </a:lnTo>
                <a:cubicBezTo>
                  <a:pt x="3012821" y="2639949"/>
                  <a:pt x="2799969" y="2852801"/>
                  <a:pt x="2537333" y="2852801"/>
                </a:cubicBezTo>
                <a:lnTo>
                  <a:pt x="475488" y="2852801"/>
                </a:lnTo>
                <a:cubicBezTo>
                  <a:pt x="212852" y="2852801"/>
                  <a:pt x="0" y="2639949"/>
                  <a:pt x="0" y="2377313"/>
                </a:cubicBezTo>
                <a:close/>
              </a:path>
            </a:pathLst>
          </a:custGeom>
          <a:gradFill rotWithShape="1">
            <a:gsLst>
              <a:gs pos="0">
                <a:srgbClr val="115CF9">
                  <a:alpha val="100000"/>
                </a:srgbClr>
              </a:gs>
              <a:gs pos="80000">
                <a:srgbClr val="312962">
                  <a:alpha val="100000"/>
                </a:srgbClr>
              </a:gs>
              <a:gs pos="100000">
                <a:srgbClr val="312962">
                  <a:alpha val="100000"/>
                </a:srgbClr>
              </a:gs>
            </a:gsLst>
            <a:lin ang="5400739"/>
          </a:gradFill>
        </p:spPr>
      </p:sp>
      <p:sp>
        <p:nvSpPr>
          <p:cNvPr id="2" name="Freeform 2"/>
          <p:cNvSpPr/>
          <p:nvPr/>
        </p:nvSpPr>
        <p:spPr>
          <a:xfrm>
            <a:off x="14839620" y="3099"/>
            <a:ext cx="3448380" cy="4337202"/>
          </a:xfrm>
          <a:custGeom>
            <a:avLst/>
            <a:gdLst/>
            <a:ahLst/>
            <a:cxnLst/>
            <a:rect l="l" t="t" r="r" b="b"/>
            <a:pathLst>
              <a:path w="3448380" h="4337202">
                <a:moveTo>
                  <a:pt x="0" y="0"/>
                </a:moveTo>
                <a:lnTo>
                  <a:pt x="3448380" y="0"/>
                </a:lnTo>
                <a:lnTo>
                  <a:pt x="3448380" y="4337202"/>
                </a:lnTo>
                <a:lnTo>
                  <a:pt x="0" y="43372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55" y="493"/>
            <a:ext cx="3844312" cy="4835186"/>
          </a:xfrm>
          <a:custGeom>
            <a:avLst/>
            <a:gdLst/>
            <a:ahLst/>
            <a:cxnLst/>
            <a:rect l="l" t="t" r="r" b="b"/>
            <a:pathLst>
              <a:path w="3844312" h="4835186">
                <a:moveTo>
                  <a:pt x="0" y="0"/>
                </a:moveTo>
                <a:lnTo>
                  <a:pt x="3844312" y="0"/>
                </a:lnTo>
                <a:lnTo>
                  <a:pt x="3844312" y="4835186"/>
                </a:lnTo>
                <a:lnTo>
                  <a:pt x="0" y="48351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26" y="6910440"/>
            <a:ext cx="18285168" cy="3376250"/>
          </a:xfrm>
          <a:custGeom>
            <a:avLst/>
            <a:gdLst/>
            <a:ahLst/>
            <a:cxnLst/>
            <a:rect l="l" t="t" r="r" b="b"/>
            <a:pathLst>
              <a:path w="18285168" h="3376250">
                <a:moveTo>
                  <a:pt x="0" y="0"/>
                </a:moveTo>
                <a:lnTo>
                  <a:pt x="18285168" y="0"/>
                </a:lnTo>
                <a:lnTo>
                  <a:pt x="18285168" y="3376250"/>
                </a:lnTo>
                <a:lnTo>
                  <a:pt x="0" y="337625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7">
            <a:extLst>
              <a:ext uri="{FF2B5EF4-FFF2-40B4-BE49-F238E27FC236}">
                <a16:creationId xmlns:a16="http://schemas.microsoft.com/office/drawing/2014/main" id="{48BBE1D3-3807-DE8B-4304-254A64F24D0A}"/>
              </a:ext>
            </a:extLst>
          </p:cNvPr>
          <p:cNvSpPr txBox="1"/>
          <p:nvPr/>
        </p:nvSpPr>
        <p:spPr>
          <a:xfrm>
            <a:off x="1413364" y="571262"/>
            <a:ext cx="16493636" cy="4247317"/>
          </a:xfrm>
          <a:prstGeom prst="rect">
            <a:avLst/>
          </a:prstGeom>
        </p:spPr>
        <p:txBody>
          <a:bodyPr wrap="square" lIns="0" tIns="0" rIns="0" bIns="0" rtlCol="0" anchor="t">
            <a:spAutoFit/>
          </a:bodyPr>
          <a:lstStyle/>
          <a:p>
            <a:r>
              <a:rPr lang="en-US" sz="2800" dirty="0">
                <a:solidFill>
                  <a:schemeClr val="bg1"/>
                </a:solidFill>
                <a:latin typeface="Trebuchet MS" panose="020B0603020202020204" pitchFamily="34" charset="0"/>
              </a:rPr>
              <a:t>3- Determine KPI and Pages of Dashboard :</a:t>
            </a:r>
          </a:p>
          <a:p>
            <a:pPr marL="800100" lvl="1" indent="-342900">
              <a:buFont typeface="Arial" panose="020B0604020202020204" pitchFamily="34" charset="0"/>
              <a:buChar char="•"/>
            </a:pPr>
            <a:r>
              <a:rPr lang="en-US" sz="2400" dirty="0">
                <a:solidFill>
                  <a:schemeClr val="bg1"/>
                </a:solidFill>
                <a:latin typeface="Trebuchet MS" panose="020B0603020202020204" pitchFamily="34" charset="0"/>
              </a:rPr>
              <a:t>Analyze key business metrics: sales by product category, revenue, profit margins.</a:t>
            </a:r>
          </a:p>
          <a:p>
            <a:pPr marL="800100" lvl="1" indent="-342900">
              <a:buFont typeface="Arial" panose="020B0604020202020204" pitchFamily="34" charset="0"/>
              <a:buChar char="•"/>
            </a:pPr>
            <a:r>
              <a:rPr lang="en-US" sz="2400" dirty="0">
                <a:solidFill>
                  <a:schemeClr val="bg1"/>
                </a:solidFill>
                <a:latin typeface="Trebuchet MS" panose="020B0603020202020204" pitchFamily="34" charset="0"/>
              </a:rPr>
              <a:t>Determine KPIs for stakeholder.</a:t>
            </a:r>
          </a:p>
          <a:p>
            <a:pPr marL="800100" lvl="1" indent="-342900">
              <a:buFont typeface="Arial" panose="020B0604020202020204" pitchFamily="34" charset="0"/>
              <a:buChar char="•"/>
            </a:pPr>
            <a:endParaRPr lang="en-US" sz="2400" dirty="0">
              <a:solidFill>
                <a:schemeClr val="bg1"/>
              </a:solidFill>
              <a:latin typeface="Trebuchet MS" panose="020B0603020202020204" pitchFamily="34" charset="0"/>
            </a:endParaRPr>
          </a:p>
          <a:p>
            <a:pPr marL="0" lvl="1"/>
            <a:r>
              <a:rPr lang="en-US" sz="2800" dirty="0">
                <a:solidFill>
                  <a:schemeClr val="bg1"/>
                </a:solidFill>
                <a:latin typeface="Trebuchet MS" panose="020B0603020202020204" pitchFamily="34" charset="0"/>
              </a:rPr>
              <a:t>4- Dashboard and Report Development:</a:t>
            </a:r>
          </a:p>
          <a:p>
            <a:pPr marL="800100" lvl="1" indent="-342900">
              <a:buFont typeface="Arial" panose="020B0604020202020204" pitchFamily="34" charset="0"/>
              <a:buChar char="•"/>
            </a:pPr>
            <a:r>
              <a:rPr lang="en-US" sz="2400" dirty="0">
                <a:solidFill>
                  <a:schemeClr val="bg1"/>
                </a:solidFill>
                <a:latin typeface="Trebuchet MS" panose="020B0603020202020204" pitchFamily="34" charset="0"/>
              </a:rPr>
              <a:t>Design key performance indicators (KPIs) in dashboards.</a:t>
            </a:r>
          </a:p>
          <a:p>
            <a:pPr marL="800100" lvl="1" indent="-342900">
              <a:buFont typeface="Arial" panose="020B0604020202020204" pitchFamily="34" charset="0"/>
              <a:buChar char="•"/>
            </a:pPr>
            <a:r>
              <a:rPr lang="en-US" sz="2400" dirty="0">
                <a:solidFill>
                  <a:schemeClr val="bg1"/>
                </a:solidFill>
                <a:latin typeface="Trebuchet MS" panose="020B0603020202020204" pitchFamily="34" charset="0"/>
              </a:rPr>
              <a:t>Develop customizable, real-time reports and dashboards in Power BI.</a:t>
            </a:r>
          </a:p>
          <a:p>
            <a:pPr marL="800100" lvl="1" indent="-342900">
              <a:buFont typeface="Arial" panose="020B0604020202020204" pitchFamily="34" charset="0"/>
              <a:buChar char="•"/>
            </a:pPr>
            <a:r>
              <a:rPr lang="en-US" sz="2400" dirty="0">
                <a:solidFill>
                  <a:schemeClr val="bg1"/>
                </a:solidFill>
                <a:latin typeface="Trebuchet MS" panose="020B0603020202020204" pitchFamily="34" charset="0"/>
              </a:rPr>
              <a:t>Implement category-wise revenue, customer segmentation, and sales performance reports.</a:t>
            </a:r>
          </a:p>
          <a:p>
            <a:pPr marL="800100" lvl="1" indent="-342900">
              <a:buFont typeface="Arial" panose="020B0604020202020204" pitchFamily="34" charset="0"/>
              <a:buChar char="•"/>
            </a:pPr>
            <a:endParaRPr lang="en-US" sz="2400" dirty="0">
              <a:solidFill>
                <a:schemeClr val="bg1"/>
              </a:solidFill>
              <a:latin typeface="Trebuchet MS" panose="020B0603020202020204" pitchFamily="34" charset="0"/>
            </a:endParaRPr>
          </a:p>
          <a:p>
            <a:pPr marL="0" lvl="1"/>
            <a:r>
              <a:rPr lang="en-US" sz="2800" dirty="0">
                <a:solidFill>
                  <a:schemeClr val="bg1"/>
                </a:solidFill>
                <a:latin typeface="Trebuchet MS" panose="020B0603020202020204" pitchFamily="34" charset="0"/>
              </a:rPr>
              <a:t>5- User Documentation:</a:t>
            </a:r>
          </a:p>
          <a:p>
            <a:pPr marL="800100" lvl="2" indent="-342900">
              <a:buFont typeface="Arial" panose="020B0604020202020204" pitchFamily="34" charset="0"/>
              <a:buChar char="•"/>
            </a:pPr>
            <a:r>
              <a:rPr lang="en-US" sz="2400" dirty="0">
                <a:solidFill>
                  <a:schemeClr val="bg1"/>
                </a:solidFill>
                <a:latin typeface="Trebuchet MS" panose="020B0603020202020204" pitchFamily="34" charset="0"/>
              </a:rPr>
              <a:t>Build Document for project with power point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243E">
                <a:alpha val="100000"/>
              </a:srgbClr>
            </a:gs>
            <a:gs pos="100000">
              <a:srgbClr val="312962">
                <a:alpha val="100000"/>
              </a:srgbClr>
            </a:gs>
          </a:gsLst>
          <a:lin ang="10800025"/>
        </a:gradFill>
        <a:effectLst/>
      </p:bgPr>
    </p:bg>
    <p:spTree>
      <p:nvGrpSpPr>
        <p:cNvPr id="1" name=""/>
        <p:cNvGrpSpPr/>
        <p:nvPr/>
      </p:nvGrpSpPr>
      <p:grpSpPr>
        <a:xfrm>
          <a:off x="0" y="0"/>
          <a:ext cx="0" cy="0"/>
          <a:chOff x="0" y="0"/>
          <a:chExt cx="0" cy="0"/>
        </a:xfrm>
      </p:grpSpPr>
      <p:sp>
        <p:nvSpPr>
          <p:cNvPr id="10" name="Freeform 10"/>
          <p:cNvSpPr/>
          <p:nvPr/>
        </p:nvSpPr>
        <p:spPr>
          <a:xfrm>
            <a:off x="84" y="30"/>
            <a:ext cx="5709526" cy="4833942"/>
          </a:xfrm>
          <a:custGeom>
            <a:avLst/>
            <a:gdLst/>
            <a:ahLst/>
            <a:cxnLst/>
            <a:rect l="l" t="t" r="r" b="b"/>
            <a:pathLst>
              <a:path w="5709526" h="4833942">
                <a:moveTo>
                  <a:pt x="0" y="0"/>
                </a:moveTo>
                <a:lnTo>
                  <a:pt x="5709526" y="0"/>
                </a:lnTo>
                <a:lnTo>
                  <a:pt x="5709526" y="4833942"/>
                </a:lnTo>
                <a:lnTo>
                  <a:pt x="0" y="48339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12578482" y="5453050"/>
            <a:ext cx="5709526" cy="4833942"/>
          </a:xfrm>
          <a:custGeom>
            <a:avLst/>
            <a:gdLst/>
            <a:ahLst/>
            <a:cxnLst/>
            <a:rect l="l" t="t" r="r" b="b"/>
            <a:pathLst>
              <a:path w="5709526" h="4833942">
                <a:moveTo>
                  <a:pt x="0" y="0"/>
                </a:moveTo>
                <a:lnTo>
                  <a:pt x="5709526" y="0"/>
                </a:lnTo>
                <a:lnTo>
                  <a:pt x="5709526" y="4833942"/>
                </a:lnTo>
                <a:lnTo>
                  <a:pt x="0" y="48339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2840325" y="723900"/>
            <a:ext cx="13563600" cy="667940"/>
          </a:xfrm>
          <a:prstGeom prst="rect">
            <a:avLst/>
          </a:prstGeom>
        </p:spPr>
        <p:txBody>
          <a:bodyPr wrap="square" lIns="0" tIns="0" rIns="0" bIns="0" rtlCol="0" anchor="t">
            <a:spAutoFit/>
          </a:bodyPr>
          <a:lstStyle/>
          <a:p>
            <a:pPr algn="l">
              <a:lnSpc>
                <a:spcPts val="3359"/>
              </a:lnSpc>
            </a:pPr>
            <a:r>
              <a:rPr lang="en-US" sz="9600" dirty="0">
                <a:solidFill>
                  <a:schemeClr val="bg1"/>
                </a:solidFill>
                <a:effectLst/>
                <a:latin typeface="Aptos" panose="020B0004020202020204" pitchFamily="34" charset="0"/>
                <a:ea typeface="Aptos" panose="020B0004020202020204" pitchFamily="34" charset="0"/>
                <a:cs typeface="Arial" panose="020B0604020202020204" pitchFamily="34" charset="0"/>
              </a:rPr>
              <a:t>Metrics and </a:t>
            </a:r>
            <a:r>
              <a:rPr lang="en-US" sz="9600" dirty="0">
                <a:solidFill>
                  <a:schemeClr val="bg1"/>
                </a:solidFill>
                <a:latin typeface="Aptos" panose="020B0004020202020204" pitchFamily="34" charset="0"/>
                <a:cs typeface="Arial" panose="020B0604020202020204" pitchFamily="34" charset="0"/>
              </a:rPr>
              <a:t>Deliverables</a:t>
            </a:r>
            <a:endParaRPr lang="en-US" sz="9600" dirty="0">
              <a:solidFill>
                <a:schemeClr val="bg1"/>
              </a:solidFill>
              <a:latin typeface="Aptos" panose="020B0004020202020204" pitchFamily="34" charset="0"/>
              <a:cs typeface="Arial" panose="020B0604020202020204" pitchFamily="34" charset="0"/>
              <a:sym typeface="DM Sans"/>
            </a:endParaRPr>
          </a:p>
        </p:txBody>
      </p:sp>
      <p:sp>
        <p:nvSpPr>
          <p:cNvPr id="19" name="Freeform 11">
            <a:extLst>
              <a:ext uri="{FF2B5EF4-FFF2-40B4-BE49-F238E27FC236}">
                <a16:creationId xmlns:a16="http://schemas.microsoft.com/office/drawing/2014/main" id="{3A627A5B-C28A-65AF-8B03-C1667457DD9A}"/>
              </a:ext>
            </a:extLst>
          </p:cNvPr>
          <p:cNvSpPr/>
          <p:nvPr/>
        </p:nvSpPr>
        <p:spPr>
          <a:xfrm>
            <a:off x="2590800" y="38099"/>
            <a:ext cx="13563600" cy="1308311"/>
          </a:xfrm>
          <a:custGeom>
            <a:avLst/>
            <a:gdLst/>
            <a:ahLst/>
            <a:cxnLst/>
            <a:rect l="l" t="t" r="r" b="b"/>
            <a:pathLst>
              <a:path w="9877044" h="2866644">
                <a:moveTo>
                  <a:pt x="0" y="503174"/>
                </a:moveTo>
                <a:cubicBezTo>
                  <a:pt x="0" y="224536"/>
                  <a:pt x="229997" y="0"/>
                  <a:pt x="512191" y="0"/>
                </a:cubicBezTo>
                <a:lnTo>
                  <a:pt x="9364853" y="0"/>
                </a:lnTo>
                <a:lnTo>
                  <a:pt x="9364853" y="38100"/>
                </a:lnTo>
                <a:lnTo>
                  <a:pt x="9364853" y="0"/>
                </a:lnTo>
                <a:cubicBezTo>
                  <a:pt x="9647047" y="0"/>
                  <a:pt x="9877044" y="224536"/>
                  <a:pt x="9877044" y="503174"/>
                </a:cubicBezTo>
                <a:lnTo>
                  <a:pt x="9838944" y="503174"/>
                </a:lnTo>
                <a:lnTo>
                  <a:pt x="9877044" y="503174"/>
                </a:lnTo>
                <a:lnTo>
                  <a:pt x="9877044" y="2363470"/>
                </a:lnTo>
                <a:lnTo>
                  <a:pt x="9838944" y="2363470"/>
                </a:lnTo>
                <a:lnTo>
                  <a:pt x="9877044" y="2363470"/>
                </a:lnTo>
                <a:cubicBezTo>
                  <a:pt x="9877044" y="2642108"/>
                  <a:pt x="9647048" y="2866644"/>
                  <a:pt x="9364853" y="2866644"/>
                </a:cubicBezTo>
                <a:lnTo>
                  <a:pt x="9364853" y="2828544"/>
                </a:lnTo>
                <a:lnTo>
                  <a:pt x="9364853" y="2866644"/>
                </a:lnTo>
                <a:lnTo>
                  <a:pt x="512191" y="2866644"/>
                </a:lnTo>
                <a:lnTo>
                  <a:pt x="512191" y="2828544"/>
                </a:lnTo>
                <a:lnTo>
                  <a:pt x="512191" y="2866644"/>
                </a:lnTo>
                <a:cubicBezTo>
                  <a:pt x="229997" y="2866644"/>
                  <a:pt x="0" y="2641981"/>
                  <a:pt x="0" y="2363470"/>
                </a:cubicBezTo>
                <a:lnTo>
                  <a:pt x="0" y="503174"/>
                </a:lnTo>
                <a:lnTo>
                  <a:pt x="38100" y="503174"/>
                </a:lnTo>
                <a:lnTo>
                  <a:pt x="0" y="503174"/>
                </a:lnTo>
                <a:moveTo>
                  <a:pt x="76200" y="503174"/>
                </a:moveTo>
                <a:lnTo>
                  <a:pt x="76200" y="2363470"/>
                </a:lnTo>
                <a:lnTo>
                  <a:pt x="38100" y="2363470"/>
                </a:lnTo>
                <a:lnTo>
                  <a:pt x="76200" y="2363470"/>
                </a:lnTo>
                <a:cubicBezTo>
                  <a:pt x="76200" y="2598547"/>
                  <a:pt x="270764" y="2790444"/>
                  <a:pt x="512191" y="2790444"/>
                </a:cubicBezTo>
                <a:lnTo>
                  <a:pt x="9364853" y="2790444"/>
                </a:lnTo>
                <a:cubicBezTo>
                  <a:pt x="9606280" y="2790444"/>
                  <a:pt x="9800844" y="2598547"/>
                  <a:pt x="9800844" y="2363470"/>
                </a:cubicBezTo>
                <a:lnTo>
                  <a:pt x="9800844" y="503174"/>
                </a:lnTo>
                <a:cubicBezTo>
                  <a:pt x="9800844" y="268097"/>
                  <a:pt x="9606280" y="76200"/>
                  <a:pt x="9364853" y="76200"/>
                </a:cubicBezTo>
                <a:lnTo>
                  <a:pt x="512191" y="76200"/>
                </a:lnTo>
                <a:lnTo>
                  <a:pt x="512191" y="38100"/>
                </a:lnTo>
                <a:lnTo>
                  <a:pt x="512191" y="76200"/>
                </a:lnTo>
                <a:cubicBezTo>
                  <a:pt x="270764" y="76200"/>
                  <a:pt x="76200" y="268097"/>
                  <a:pt x="76200" y="503174"/>
                </a:cubicBezTo>
                <a:close/>
              </a:path>
            </a:pathLst>
          </a:custGeom>
          <a:solidFill>
            <a:srgbClr val="115CF9"/>
          </a:solidFill>
        </p:spPr>
      </p:sp>
      <p:sp>
        <p:nvSpPr>
          <p:cNvPr id="20" name="Freeform 5">
            <a:extLst>
              <a:ext uri="{FF2B5EF4-FFF2-40B4-BE49-F238E27FC236}">
                <a16:creationId xmlns:a16="http://schemas.microsoft.com/office/drawing/2014/main" id="{6242F4D0-F862-4559-3B79-79010CA43881}"/>
              </a:ext>
            </a:extLst>
          </p:cNvPr>
          <p:cNvSpPr/>
          <p:nvPr/>
        </p:nvSpPr>
        <p:spPr>
          <a:xfrm>
            <a:off x="753181" y="1562100"/>
            <a:ext cx="16778753" cy="6692689"/>
          </a:xfrm>
          <a:custGeom>
            <a:avLst/>
            <a:gdLst/>
            <a:ahLst/>
            <a:cxnLst/>
            <a:rect l="l" t="t" r="r" b="b"/>
            <a:pathLst>
              <a:path w="3012821" h="2852801">
                <a:moveTo>
                  <a:pt x="0" y="475488"/>
                </a:moveTo>
                <a:cubicBezTo>
                  <a:pt x="0" y="212852"/>
                  <a:pt x="212852" y="0"/>
                  <a:pt x="475488" y="0"/>
                </a:cubicBezTo>
                <a:lnTo>
                  <a:pt x="2537333" y="0"/>
                </a:lnTo>
                <a:cubicBezTo>
                  <a:pt x="2799969" y="0"/>
                  <a:pt x="3012821" y="212852"/>
                  <a:pt x="3012821" y="475488"/>
                </a:cubicBezTo>
                <a:lnTo>
                  <a:pt x="3012821" y="2377313"/>
                </a:lnTo>
                <a:cubicBezTo>
                  <a:pt x="3012821" y="2639949"/>
                  <a:pt x="2799969" y="2852801"/>
                  <a:pt x="2537333" y="2852801"/>
                </a:cubicBezTo>
                <a:lnTo>
                  <a:pt x="475488" y="2852801"/>
                </a:lnTo>
                <a:cubicBezTo>
                  <a:pt x="212852" y="2852801"/>
                  <a:pt x="0" y="2639949"/>
                  <a:pt x="0" y="2377313"/>
                </a:cubicBezTo>
                <a:close/>
              </a:path>
            </a:pathLst>
          </a:custGeom>
          <a:gradFill rotWithShape="1">
            <a:gsLst>
              <a:gs pos="0">
                <a:srgbClr val="115CF9">
                  <a:alpha val="100000"/>
                </a:srgbClr>
              </a:gs>
              <a:gs pos="80000">
                <a:srgbClr val="312962">
                  <a:alpha val="100000"/>
                </a:srgbClr>
              </a:gs>
              <a:gs pos="100000">
                <a:srgbClr val="312962">
                  <a:alpha val="100000"/>
                </a:srgbClr>
              </a:gs>
            </a:gsLst>
            <a:lin ang="5400739"/>
          </a:gradFill>
        </p:spPr>
      </p:sp>
      <p:sp>
        <p:nvSpPr>
          <p:cNvPr id="21" name="TextBox 17">
            <a:extLst>
              <a:ext uri="{FF2B5EF4-FFF2-40B4-BE49-F238E27FC236}">
                <a16:creationId xmlns:a16="http://schemas.microsoft.com/office/drawing/2014/main" id="{736F8E09-3572-1056-ED76-B92EFB3655D3}"/>
              </a:ext>
            </a:extLst>
          </p:cNvPr>
          <p:cNvSpPr txBox="1"/>
          <p:nvPr/>
        </p:nvSpPr>
        <p:spPr>
          <a:xfrm>
            <a:off x="1416335" y="2032211"/>
            <a:ext cx="16493636" cy="5601533"/>
          </a:xfrm>
          <a:prstGeom prst="rect">
            <a:avLst/>
          </a:prstGeom>
        </p:spPr>
        <p:txBody>
          <a:bodyPr wrap="square" lIns="0" tIns="0" rIns="0" bIns="0" rtlCol="0" anchor="t">
            <a:spAutoFit/>
          </a:bodyPr>
          <a:lstStyle/>
          <a:p>
            <a:pPr marL="342900" indent="-342900">
              <a:buFont typeface="Arial" panose="020B0604020202020204" pitchFamily="34" charset="0"/>
              <a:buChar char="•"/>
            </a:pPr>
            <a:r>
              <a:rPr lang="en-US" sz="2800" dirty="0">
                <a:solidFill>
                  <a:schemeClr val="bg1"/>
                </a:solidFill>
                <a:latin typeface="Trebuchet MS" panose="020B0603020202020204" pitchFamily="34" charset="0"/>
              </a:rPr>
              <a:t>Determine Measurements :</a:t>
            </a:r>
          </a:p>
          <a:p>
            <a:pPr marL="800100" lvl="1" indent="-342900">
              <a:buFont typeface="Arial" panose="020B0604020202020204" pitchFamily="34" charset="0"/>
              <a:buChar char="•"/>
            </a:pPr>
            <a:r>
              <a:rPr lang="en-US" sz="2400" dirty="0">
                <a:solidFill>
                  <a:schemeClr val="bg1"/>
                </a:solidFill>
                <a:latin typeface="Trebuchet MS" panose="020B0603020202020204" pitchFamily="34" charset="0"/>
              </a:rPr>
              <a:t>Total Revenue</a:t>
            </a:r>
          </a:p>
          <a:p>
            <a:pPr marL="800100" lvl="1" indent="-342900">
              <a:buFont typeface="Arial" panose="020B0604020202020204" pitchFamily="34" charset="0"/>
              <a:buChar char="•"/>
            </a:pPr>
            <a:r>
              <a:rPr lang="en-US" sz="2400" dirty="0">
                <a:solidFill>
                  <a:schemeClr val="bg1"/>
                </a:solidFill>
                <a:latin typeface="Trebuchet MS" panose="020B0603020202020204" pitchFamily="34" charset="0"/>
              </a:rPr>
              <a:t>Total Cost</a:t>
            </a:r>
          </a:p>
          <a:p>
            <a:pPr marL="800100" lvl="1" indent="-342900">
              <a:buFont typeface="Arial" panose="020B0604020202020204" pitchFamily="34" charset="0"/>
              <a:buChar char="•"/>
            </a:pPr>
            <a:r>
              <a:rPr lang="en-US" sz="2400" dirty="0">
                <a:solidFill>
                  <a:schemeClr val="bg1"/>
                </a:solidFill>
                <a:latin typeface="Trebuchet MS" panose="020B0603020202020204" pitchFamily="34" charset="0"/>
              </a:rPr>
              <a:t>Profit Margin = (Total Revenue - Total Cost) / Total Revenue </a:t>
            </a:r>
          </a:p>
          <a:p>
            <a:pPr marL="800100" lvl="1" indent="-342900">
              <a:buFont typeface="Arial" panose="020B0604020202020204" pitchFamily="34" charset="0"/>
              <a:buChar char="•"/>
            </a:pPr>
            <a:r>
              <a:rPr lang="en-US" sz="2400" dirty="0">
                <a:solidFill>
                  <a:schemeClr val="bg1"/>
                </a:solidFill>
                <a:latin typeface="Trebuchet MS" panose="020B0603020202020204" pitchFamily="34" charset="0"/>
              </a:rPr>
              <a:t>Average purchase value = Total sales / number of customers or transactions</a:t>
            </a:r>
          </a:p>
          <a:p>
            <a:pPr marL="800100" lvl="1" indent="-342900">
              <a:buFont typeface="Arial" panose="020B0604020202020204" pitchFamily="34" charset="0"/>
              <a:buChar char="•"/>
            </a:pPr>
            <a:r>
              <a:rPr lang="en-US" sz="2400" dirty="0">
                <a:solidFill>
                  <a:schemeClr val="bg1"/>
                </a:solidFill>
                <a:latin typeface="Trebuchet MS" panose="020B0603020202020204" pitchFamily="34" charset="0"/>
              </a:rPr>
              <a:t>Ranking products based on sales and store and month and city</a:t>
            </a:r>
          </a:p>
          <a:p>
            <a:pPr marL="800100" lvl="1" indent="-342900">
              <a:buFont typeface="Arial" panose="020B0604020202020204" pitchFamily="34" charset="0"/>
              <a:buChar char="•"/>
            </a:pPr>
            <a:r>
              <a:rPr lang="en-US" sz="2400" dirty="0">
                <a:solidFill>
                  <a:schemeClr val="bg1"/>
                </a:solidFill>
                <a:latin typeface="Trebuchet MS" panose="020B0603020202020204" pitchFamily="34" charset="0"/>
              </a:rPr>
              <a:t>Average Order Value  (AOV) = Total Revenue / Number of Orders</a:t>
            </a:r>
          </a:p>
          <a:p>
            <a:pPr marL="800100" lvl="1" indent="-342900">
              <a:buFont typeface="Arial" panose="020B0604020202020204" pitchFamily="34" charset="0"/>
              <a:buChar char="•"/>
            </a:pPr>
            <a:r>
              <a:rPr lang="en-US" sz="2400" dirty="0">
                <a:solidFill>
                  <a:schemeClr val="bg1"/>
                </a:solidFill>
                <a:latin typeface="Trebuchet MS" panose="020B0603020202020204" pitchFamily="34" charset="0"/>
              </a:rPr>
              <a:t>Revenue Growth Rate measures the percentage increase in revenue over a specific period</a:t>
            </a:r>
          </a:p>
          <a:p>
            <a:pPr marL="800100" lvl="1" indent="-342900">
              <a:buFont typeface="Arial" panose="020B0604020202020204" pitchFamily="34" charset="0"/>
              <a:buChar char="•"/>
            </a:pPr>
            <a:r>
              <a:rPr lang="en-US" sz="2400" dirty="0">
                <a:solidFill>
                  <a:schemeClr val="bg1"/>
                </a:solidFill>
                <a:latin typeface="Trebuchet MS" panose="020B0603020202020204" pitchFamily="34" charset="0"/>
              </a:rPr>
              <a:t>Ranking category and subcategory</a:t>
            </a:r>
          </a:p>
          <a:p>
            <a:pPr marL="800100" lvl="1" indent="-342900">
              <a:buFont typeface="Arial" panose="020B0604020202020204" pitchFamily="34" charset="0"/>
              <a:buChar char="•"/>
            </a:pPr>
            <a:r>
              <a:rPr lang="en-US" sz="2400" dirty="0">
                <a:solidFill>
                  <a:schemeClr val="bg1"/>
                </a:solidFill>
                <a:latin typeface="Trebuchet MS" panose="020B0603020202020204" pitchFamily="34" charset="0"/>
              </a:rPr>
              <a:t>Total Orders</a:t>
            </a:r>
          </a:p>
          <a:p>
            <a:pPr marL="800100" lvl="1" indent="-342900">
              <a:buFont typeface="Arial" panose="020B0604020202020204" pitchFamily="34" charset="0"/>
              <a:buChar char="•"/>
            </a:pPr>
            <a:r>
              <a:rPr lang="en-US" sz="2400" dirty="0">
                <a:solidFill>
                  <a:schemeClr val="bg1"/>
                </a:solidFill>
                <a:latin typeface="Trebuchet MS" panose="020B0603020202020204" pitchFamily="34" charset="0"/>
              </a:rPr>
              <a:t>Total Items Sold</a:t>
            </a:r>
          </a:p>
          <a:p>
            <a:pPr marL="800100" lvl="1" indent="-342900">
              <a:buFont typeface="Arial" panose="020B0604020202020204" pitchFamily="34" charset="0"/>
              <a:buChar char="•"/>
            </a:pPr>
            <a:r>
              <a:rPr lang="en-US" sz="2400" dirty="0">
                <a:solidFill>
                  <a:schemeClr val="bg1"/>
                </a:solidFill>
                <a:latin typeface="Trebuchet MS" panose="020B0603020202020204" pitchFamily="34" charset="0"/>
              </a:rPr>
              <a:t>Total Customers</a:t>
            </a:r>
          </a:p>
          <a:p>
            <a:pPr marL="800100" lvl="1" indent="-342900">
              <a:buFont typeface="Arial" panose="020B0604020202020204" pitchFamily="34" charset="0"/>
              <a:buChar char="•"/>
            </a:pPr>
            <a:r>
              <a:rPr lang="en-US" sz="2400" dirty="0">
                <a:solidFill>
                  <a:schemeClr val="bg1"/>
                </a:solidFill>
                <a:latin typeface="Trebuchet MS" panose="020B0603020202020204" pitchFamily="34" charset="0"/>
              </a:rPr>
              <a:t>Average Quantity per Order</a:t>
            </a:r>
          </a:p>
          <a:p>
            <a:pPr marL="800100" lvl="1" indent="-342900">
              <a:buFont typeface="Arial" panose="020B0604020202020204" pitchFamily="34" charset="0"/>
              <a:buChar char="•"/>
            </a:pPr>
            <a:r>
              <a:rPr lang="en-US" sz="2400" dirty="0">
                <a:solidFill>
                  <a:schemeClr val="bg1"/>
                </a:solidFill>
                <a:latin typeface="Trebuchet MS" panose="020B0603020202020204" pitchFamily="34" charset="0"/>
              </a:rPr>
              <a:t>Filters on Country, Date.</a:t>
            </a:r>
          </a:p>
          <a:p>
            <a:pPr marL="800100" lvl="1" indent="-342900">
              <a:buFont typeface="Arial" panose="020B0604020202020204" pitchFamily="34" charset="0"/>
              <a:buChar char="•"/>
            </a:pPr>
            <a:r>
              <a:rPr lang="en-US" sz="2400" dirty="0">
                <a:solidFill>
                  <a:schemeClr val="bg1"/>
                </a:solidFill>
                <a:latin typeface="Trebuchet MS" panose="020B0603020202020204" pitchFamily="34" charset="0"/>
              </a:rPr>
              <a:t>Currency Code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243E">
                <a:alpha val="100000"/>
              </a:srgbClr>
            </a:gs>
            <a:gs pos="100000">
              <a:srgbClr val="312962">
                <a:alpha val="100000"/>
              </a:srgbClr>
            </a:gs>
          </a:gsLst>
          <a:lin ang="10800025"/>
        </a:gradFill>
        <a:effectLst/>
      </p:bgPr>
    </p:bg>
    <p:spTree>
      <p:nvGrpSpPr>
        <p:cNvPr id="1" name=""/>
        <p:cNvGrpSpPr/>
        <p:nvPr/>
      </p:nvGrpSpPr>
      <p:grpSpPr>
        <a:xfrm>
          <a:off x="0" y="0"/>
          <a:ext cx="0" cy="0"/>
          <a:chOff x="0" y="0"/>
          <a:chExt cx="0" cy="0"/>
        </a:xfrm>
      </p:grpSpPr>
      <p:grpSp>
        <p:nvGrpSpPr>
          <p:cNvPr id="4" name="Group 4"/>
          <p:cNvGrpSpPr/>
          <p:nvPr/>
        </p:nvGrpSpPr>
        <p:grpSpPr>
          <a:xfrm>
            <a:off x="1334246" y="114300"/>
            <a:ext cx="15398986" cy="1088641"/>
            <a:chOff x="0" y="0"/>
            <a:chExt cx="9623400" cy="4279400"/>
          </a:xfrm>
        </p:grpSpPr>
        <p:sp>
          <p:nvSpPr>
            <p:cNvPr id="5" name="Freeform 5"/>
            <p:cNvSpPr/>
            <p:nvPr/>
          </p:nvSpPr>
          <p:spPr>
            <a:xfrm>
              <a:off x="0" y="0"/>
              <a:ext cx="9623426" cy="4279392"/>
            </a:xfrm>
            <a:custGeom>
              <a:avLst/>
              <a:gdLst/>
              <a:ahLst/>
              <a:cxnLst/>
              <a:rect l="l" t="t" r="r" b="b"/>
              <a:pathLst>
                <a:path w="9623426" h="4279392">
                  <a:moveTo>
                    <a:pt x="0" y="738632"/>
                  </a:moveTo>
                  <a:cubicBezTo>
                    <a:pt x="0" y="330327"/>
                    <a:pt x="334264" y="0"/>
                    <a:pt x="745744" y="0"/>
                  </a:cubicBezTo>
                  <a:lnTo>
                    <a:pt x="8877681" y="0"/>
                  </a:lnTo>
                  <a:lnTo>
                    <a:pt x="8877681" y="38100"/>
                  </a:lnTo>
                  <a:lnTo>
                    <a:pt x="8877681" y="0"/>
                  </a:lnTo>
                  <a:cubicBezTo>
                    <a:pt x="9289162" y="0"/>
                    <a:pt x="9623426" y="330327"/>
                    <a:pt x="9623426" y="738632"/>
                  </a:cubicBezTo>
                  <a:lnTo>
                    <a:pt x="9585326" y="738632"/>
                  </a:lnTo>
                  <a:lnTo>
                    <a:pt x="9623426" y="738632"/>
                  </a:lnTo>
                  <a:lnTo>
                    <a:pt x="9623426" y="3540760"/>
                  </a:lnTo>
                  <a:lnTo>
                    <a:pt x="9585326" y="3540760"/>
                  </a:lnTo>
                  <a:lnTo>
                    <a:pt x="9623426" y="3540760"/>
                  </a:lnTo>
                  <a:cubicBezTo>
                    <a:pt x="9623426" y="3949065"/>
                    <a:pt x="9289162" y="4279392"/>
                    <a:pt x="8877681" y="4279392"/>
                  </a:cubicBezTo>
                  <a:lnTo>
                    <a:pt x="8877681" y="4241292"/>
                  </a:lnTo>
                  <a:lnTo>
                    <a:pt x="8877681" y="4279392"/>
                  </a:lnTo>
                  <a:lnTo>
                    <a:pt x="745744" y="4279392"/>
                  </a:lnTo>
                  <a:lnTo>
                    <a:pt x="745744" y="4241292"/>
                  </a:lnTo>
                  <a:lnTo>
                    <a:pt x="745744" y="4279392"/>
                  </a:lnTo>
                  <a:cubicBezTo>
                    <a:pt x="334264" y="4279392"/>
                    <a:pt x="0" y="3949065"/>
                    <a:pt x="0" y="3540760"/>
                  </a:cubicBezTo>
                  <a:lnTo>
                    <a:pt x="0" y="738632"/>
                  </a:lnTo>
                  <a:lnTo>
                    <a:pt x="38100" y="738632"/>
                  </a:lnTo>
                  <a:lnTo>
                    <a:pt x="0" y="738632"/>
                  </a:lnTo>
                  <a:moveTo>
                    <a:pt x="76200" y="738632"/>
                  </a:moveTo>
                  <a:lnTo>
                    <a:pt x="76200" y="3540760"/>
                  </a:lnTo>
                  <a:lnTo>
                    <a:pt x="38100" y="3540760"/>
                  </a:lnTo>
                  <a:lnTo>
                    <a:pt x="76200" y="3540760"/>
                  </a:lnTo>
                  <a:cubicBezTo>
                    <a:pt x="76200" y="3906266"/>
                    <a:pt x="375539" y="4203192"/>
                    <a:pt x="745744" y="4203192"/>
                  </a:cubicBezTo>
                  <a:lnTo>
                    <a:pt x="8877681" y="4203192"/>
                  </a:lnTo>
                  <a:cubicBezTo>
                    <a:pt x="9247760" y="4203192"/>
                    <a:pt x="9547226" y="3906266"/>
                    <a:pt x="9547226" y="3540760"/>
                  </a:cubicBezTo>
                  <a:lnTo>
                    <a:pt x="9547226" y="738632"/>
                  </a:lnTo>
                  <a:cubicBezTo>
                    <a:pt x="9547225" y="373126"/>
                    <a:pt x="9247759" y="76200"/>
                    <a:pt x="8877681" y="76200"/>
                  </a:cubicBezTo>
                  <a:lnTo>
                    <a:pt x="745744" y="76200"/>
                  </a:lnTo>
                  <a:lnTo>
                    <a:pt x="745744" y="38100"/>
                  </a:lnTo>
                  <a:lnTo>
                    <a:pt x="745744" y="76200"/>
                  </a:lnTo>
                  <a:cubicBezTo>
                    <a:pt x="375539" y="76200"/>
                    <a:pt x="76200" y="373126"/>
                    <a:pt x="76200" y="738632"/>
                  </a:cubicBezTo>
                  <a:close/>
                </a:path>
              </a:pathLst>
            </a:custGeom>
            <a:solidFill>
              <a:srgbClr val="115CF9"/>
            </a:solidFill>
          </p:spPr>
        </p:sp>
      </p:grpSp>
      <p:sp>
        <p:nvSpPr>
          <p:cNvPr id="20" name="TextBox 19">
            <a:extLst>
              <a:ext uri="{FF2B5EF4-FFF2-40B4-BE49-F238E27FC236}">
                <a16:creationId xmlns:a16="http://schemas.microsoft.com/office/drawing/2014/main" id="{3EA20715-A945-5F44-5354-5B1B61F164EF}"/>
              </a:ext>
            </a:extLst>
          </p:cNvPr>
          <p:cNvSpPr txBox="1"/>
          <p:nvPr/>
        </p:nvSpPr>
        <p:spPr>
          <a:xfrm>
            <a:off x="1554768" y="-30976"/>
            <a:ext cx="15011400" cy="1364476"/>
          </a:xfrm>
          <a:prstGeom prst="rect">
            <a:avLst/>
          </a:prstGeom>
          <a:noFill/>
        </p:spPr>
        <p:txBody>
          <a:bodyPr wrap="square">
            <a:spAutoFit/>
          </a:bodyPr>
          <a:lstStyle/>
          <a:p>
            <a:pPr marL="0" marR="0">
              <a:lnSpc>
                <a:spcPct val="107000"/>
              </a:lnSpc>
              <a:spcBef>
                <a:spcPts val="0"/>
              </a:spcBef>
              <a:spcAft>
                <a:spcPts val="800"/>
              </a:spcAft>
            </a:pPr>
            <a:r>
              <a:rPr lang="en-US" sz="8000" kern="100" dirty="0">
                <a:solidFill>
                  <a:schemeClr val="bg1"/>
                </a:solidFill>
                <a:latin typeface="Aptos" panose="020B0004020202020204" pitchFamily="34" charset="0"/>
                <a:cs typeface="Arial" panose="020B0604020202020204" pitchFamily="34" charset="0"/>
              </a:rPr>
              <a:t>Preparation</a:t>
            </a:r>
            <a:r>
              <a:rPr lang="en-US" sz="8000" kern="100" dirty="0">
                <a:solidFill>
                  <a:schemeClr val="bg1"/>
                </a:solidFill>
                <a:effectLst/>
                <a:latin typeface="Aptos" panose="020B0004020202020204" pitchFamily="34" charset="0"/>
                <a:ea typeface="Aptos" panose="020B0004020202020204" pitchFamily="34" charset="0"/>
                <a:cs typeface="Arial" panose="020B0604020202020204" pitchFamily="34" charset="0"/>
              </a:rPr>
              <a:t> Data &amp; Analysis (EDA)</a:t>
            </a:r>
          </a:p>
        </p:txBody>
      </p:sp>
      <p:sp>
        <p:nvSpPr>
          <p:cNvPr id="21" name="Freeform 5">
            <a:extLst>
              <a:ext uri="{FF2B5EF4-FFF2-40B4-BE49-F238E27FC236}">
                <a16:creationId xmlns:a16="http://schemas.microsoft.com/office/drawing/2014/main" id="{353FF1AD-8323-50DA-DC02-9BC8328B9AC6}"/>
              </a:ext>
            </a:extLst>
          </p:cNvPr>
          <p:cNvSpPr/>
          <p:nvPr/>
        </p:nvSpPr>
        <p:spPr>
          <a:xfrm>
            <a:off x="671092" y="1885541"/>
            <a:ext cx="16778753" cy="6692689"/>
          </a:xfrm>
          <a:custGeom>
            <a:avLst/>
            <a:gdLst/>
            <a:ahLst/>
            <a:cxnLst/>
            <a:rect l="l" t="t" r="r" b="b"/>
            <a:pathLst>
              <a:path w="3012821" h="2852801">
                <a:moveTo>
                  <a:pt x="0" y="475488"/>
                </a:moveTo>
                <a:cubicBezTo>
                  <a:pt x="0" y="212852"/>
                  <a:pt x="212852" y="0"/>
                  <a:pt x="475488" y="0"/>
                </a:cubicBezTo>
                <a:lnTo>
                  <a:pt x="2537333" y="0"/>
                </a:lnTo>
                <a:cubicBezTo>
                  <a:pt x="2799969" y="0"/>
                  <a:pt x="3012821" y="212852"/>
                  <a:pt x="3012821" y="475488"/>
                </a:cubicBezTo>
                <a:lnTo>
                  <a:pt x="3012821" y="2377313"/>
                </a:lnTo>
                <a:cubicBezTo>
                  <a:pt x="3012821" y="2639949"/>
                  <a:pt x="2799969" y="2852801"/>
                  <a:pt x="2537333" y="2852801"/>
                </a:cubicBezTo>
                <a:lnTo>
                  <a:pt x="475488" y="2852801"/>
                </a:lnTo>
                <a:cubicBezTo>
                  <a:pt x="212852" y="2852801"/>
                  <a:pt x="0" y="2639949"/>
                  <a:pt x="0" y="2377313"/>
                </a:cubicBezTo>
                <a:close/>
              </a:path>
            </a:pathLst>
          </a:custGeom>
          <a:gradFill rotWithShape="1">
            <a:gsLst>
              <a:gs pos="0">
                <a:srgbClr val="115CF9">
                  <a:alpha val="100000"/>
                </a:srgbClr>
              </a:gs>
              <a:gs pos="80000">
                <a:srgbClr val="312962">
                  <a:alpha val="100000"/>
                </a:srgbClr>
              </a:gs>
              <a:gs pos="100000">
                <a:srgbClr val="312962">
                  <a:alpha val="100000"/>
                </a:srgbClr>
              </a:gs>
            </a:gsLst>
            <a:lin ang="5400739"/>
          </a:gradFill>
        </p:spPr>
      </p:sp>
      <p:sp>
        <p:nvSpPr>
          <p:cNvPr id="23" name="TextBox 22">
            <a:extLst>
              <a:ext uri="{FF2B5EF4-FFF2-40B4-BE49-F238E27FC236}">
                <a16:creationId xmlns:a16="http://schemas.microsoft.com/office/drawing/2014/main" id="{50E0752B-DB56-2B5F-32E0-3F459FF22C65}"/>
              </a:ext>
            </a:extLst>
          </p:cNvPr>
          <p:cNvSpPr txBox="1"/>
          <p:nvPr/>
        </p:nvSpPr>
        <p:spPr>
          <a:xfrm>
            <a:off x="1334246" y="2247900"/>
            <a:ext cx="15810754" cy="4647426"/>
          </a:xfrm>
          <a:prstGeom prst="rect">
            <a:avLst/>
          </a:prstGeom>
          <a:noFill/>
        </p:spPr>
        <p:txBody>
          <a:bodyPr wrap="square" rtlCol="0">
            <a:spAutoFit/>
          </a:bodyPr>
          <a:lstStyle/>
          <a:p>
            <a:pPr marL="342900" indent="-342900">
              <a:buFont typeface="Arial" panose="020B0604020202020204" pitchFamily="34" charset="0"/>
              <a:buChar char="•"/>
            </a:pPr>
            <a:r>
              <a:rPr lang="en-US" sz="2800" dirty="0">
                <a:solidFill>
                  <a:schemeClr val="bg1"/>
                </a:solidFill>
                <a:latin typeface="Trebuchet MS" panose="020B0603020202020204" pitchFamily="34" charset="0"/>
              </a:rPr>
              <a:t>Data Collection :</a:t>
            </a:r>
          </a:p>
          <a:p>
            <a:pPr marL="800100" lvl="1" indent="-342900">
              <a:buFont typeface="Arial" panose="020B0604020202020204" pitchFamily="34" charset="0"/>
              <a:buChar char="•"/>
            </a:pPr>
            <a:r>
              <a:rPr lang="en-US" sz="2400" dirty="0">
                <a:solidFill>
                  <a:schemeClr val="bg1"/>
                </a:solidFill>
                <a:latin typeface="Trebuchet MS" panose="020B0603020202020204" pitchFamily="34" charset="0"/>
              </a:rPr>
              <a:t>Gather relevant datasets from online sources, public databases.</a:t>
            </a:r>
          </a:p>
          <a:p>
            <a:pPr marL="800100" lvl="1" indent="-342900">
              <a:buFont typeface="Arial" panose="020B0604020202020204" pitchFamily="34" charset="0"/>
              <a:buChar char="•"/>
            </a:pPr>
            <a:endParaRPr lang="en-US" sz="2000" dirty="0">
              <a:solidFill>
                <a:schemeClr val="bg1"/>
              </a:solidFill>
              <a:latin typeface="Trebuchet MS" panose="020B0603020202020204" pitchFamily="34" charset="0"/>
            </a:endParaRPr>
          </a:p>
          <a:p>
            <a:pPr marL="342900" indent="-342900">
              <a:buFont typeface="Arial" panose="020B0604020202020204" pitchFamily="34" charset="0"/>
              <a:buChar char="•"/>
            </a:pPr>
            <a:r>
              <a:rPr lang="en-US" sz="2800" dirty="0">
                <a:solidFill>
                  <a:schemeClr val="bg1"/>
                </a:solidFill>
                <a:latin typeface="Trebuchet MS" panose="020B0603020202020204" pitchFamily="34" charset="0"/>
              </a:rPr>
              <a:t>Data Cleaning and Preprocessing :</a:t>
            </a:r>
          </a:p>
          <a:p>
            <a:pPr marL="800100" lvl="1" indent="-342900">
              <a:buFont typeface="Arial" panose="020B0604020202020204" pitchFamily="34" charset="0"/>
              <a:buChar char="•"/>
            </a:pPr>
            <a:r>
              <a:rPr lang="en-US" sz="2400" dirty="0">
                <a:solidFill>
                  <a:schemeClr val="bg1"/>
                </a:solidFill>
                <a:latin typeface="Trebuchet MS" panose="020B0603020202020204" pitchFamily="34" charset="0"/>
              </a:rPr>
              <a:t>Read data into SQL Server and Power BI and ensure the data is accurate and data types of fields.</a:t>
            </a:r>
          </a:p>
          <a:p>
            <a:pPr marL="800100" lvl="1" indent="-342900">
              <a:buFont typeface="Arial" panose="020B0604020202020204" pitchFamily="34" charset="0"/>
              <a:buChar char="•"/>
            </a:pPr>
            <a:r>
              <a:rPr lang="en-US" sz="2400" dirty="0">
                <a:solidFill>
                  <a:schemeClr val="bg1"/>
                </a:solidFill>
                <a:latin typeface="Trebuchet MS" panose="020B0603020202020204" pitchFamily="34" charset="0"/>
              </a:rPr>
              <a:t>Implement data cleaning techniques in Python and Power BI to handle missing data, duplicates, and inconsistencies.</a:t>
            </a:r>
          </a:p>
          <a:p>
            <a:pPr marL="800100" lvl="1" indent="-342900">
              <a:buFont typeface="Arial" panose="020B0604020202020204" pitchFamily="34" charset="0"/>
              <a:buChar char="•"/>
            </a:pPr>
            <a:r>
              <a:rPr lang="en-US" sz="2400" dirty="0">
                <a:solidFill>
                  <a:schemeClr val="bg1"/>
                </a:solidFill>
                <a:latin typeface="Trebuchet MS" panose="020B0603020202020204" pitchFamily="34" charset="0"/>
              </a:rPr>
              <a:t>Make Date Table in SQL Server from some column in existed table for using in further analysis.</a:t>
            </a:r>
          </a:p>
          <a:p>
            <a:pPr marL="800100" lvl="1" indent="-342900">
              <a:buFont typeface="Arial" panose="020B0604020202020204" pitchFamily="34" charset="0"/>
              <a:buChar char="•"/>
            </a:pPr>
            <a:endParaRPr lang="en-US" sz="2400" dirty="0">
              <a:solidFill>
                <a:schemeClr val="bg1"/>
              </a:solidFill>
              <a:latin typeface="Trebuchet MS" panose="020B0603020202020204" pitchFamily="34" charset="0"/>
            </a:endParaRPr>
          </a:p>
          <a:p>
            <a:pPr marL="342900" indent="-342900">
              <a:buFont typeface="Arial" panose="020B0604020202020204" pitchFamily="34" charset="0"/>
              <a:buChar char="•"/>
            </a:pPr>
            <a:r>
              <a:rPr lang="en-US" sz="2800" dirty="0">
                <a:solidFill>
                  <a:schemeClr val="bg1"/>
                </a:solidFill>
                <a:latin typeface="Trebuchet MS" panose="020B0603020202020204" pitchFamily="34" charset="0"/>
              </a:rPr>
              <a:t>Exploratory Data Analysis (EDA):</a:t>
            </a:r>
          </a:p>
          <a:p>
            <a:pPr marL="800100" lvl="1" indent="-342900">
              <a:buFont typeface="Arial" panose="020B0604020202020204" pitchFamily="34" charset="0"/>
              <a:buChar char="•"/>
            </a:pPr>
            <a:r>
              <a:rPr lang="en-US" sz="2400" dirty="0">
                <a:solidFill>
                  <a:schemeClr val="bg1"/>
                </a:solidFill>
                <a:latin typeface="Trebuchet MS" panose="020B0603020202020204" pitchFamily="34" charset="0"/>
              </a:rPr>
              <a:t>Use Python( NumPy, Pandas, Matplotlib, Seaborn) statistical tools and visualizations to explore the dataset and generate summary statistics to understand the data distribution and relationships.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243E">
                <a:alpha val="100000"/>
              </a:srgbClr>
            </a:gs>
            <a:gs pos="100000">
              <a:srgbClr val="312962">
                <a:alpha val="100000"/>
              </a:srgbClr>
            </a:gs>
          </a:gsLst>
          <a:lin ang="10800025"/>
        </a:gradFill>
        <a:effectLst/>
      </p:bgPr>
    </p:bg>
    <p:spTree>
      <p:nvGrpSpPr>
        <p:cNvPr id="1" name=""/>
        <p:cNvGrpSpPr/>
        <p:nvPr/>
      </p:nvGrpSpPr>
      <p:grpSpPr>
        <a:xfrm>
          <a:off x="0" y="0"/>
          <a:ext cx="0" cy="0"/>
          <a:chOff x="0" y="0"/>
          <a:chExt cx="0" cy="0"/>
        </a:xfrm>
      </p:grpSpPr>
      <p:sp>
        <p:nvSpPr>
          <p:cNvPr id="27" name="Freeform 5">
            <a:extLst>
              <a:ext uri="{FF2B5EF4-FFF2-40B4-BE49-F238E27FC236}">
                <a16:creationId xmlns:a16="http://schemas.microsoft.com/office/drawing/2014/main" id="{D810D74B-1D4A-17D5-A02E-AF9994CF3E8A}"/>
              </a:ext>
            </a:extLst>
          </p:cNvPr>
          <p:cNvSpPr/>
          <p:nvPr/>
        </p:nvSpPr>
        <p:spPr>
          <a:xfrm>
            <a:off x="381000" y="114300"/>
            <a:ext cx="17449800" cy="10058399"/>
          </a:xfrm>
          <a:custGeom>
            <a:avLst/>
            <a:gdLst/>
            <a:ahLst/>
            <a:cxnLst/>
            <a:rect l="l" t="t" r="r" b="b"/>
            <a:pathLst>
              <a:path w="3012821" h="2852801">
                <a:moveTo>
                  <a:pt x="0" y="475488"/>
                </a:moveTo>
                <a:cubicBezTo>
                  <a:pt x="0" y="212852"/>
                  <a:pt x="212852" y="0"/>
                  <a:pt x="475488" y="0"/>
                </a:cubicBezTo>
                <a:lnTo>
                  <a:pt x="2537333" y="0"/>
                </a:lnTo>
                <a:cubicBezTo>
                  <a:pt x="2799969" y="0"/>
                  <a:pt x="3012821" y="212852"/>
                  <a:pt x="3012821" y="475488"/>
                </a:cubicBezTo>
                <a:lnTo>
                  <a:pt x="3012821" y="2377313"/>
                </a:lnTo>
                <a:cubicBezTo>
                  <a:pt x="3012821" y="2639949"/>
                  <a:pt x="2799969" y="2852801"/>
                  <a:pt x="2537333" y="2852801"/>
                </a:cubicBezTo>
                <a:lnTo>
                  <a:pt x="475488" y="2852801"/>
                </a:lnTo>
                <a:cubicBezTo>
                  <a:pt x="212852" y="2852801"/>
                  <a:pt x="0" y="2639949"/>
                  <a:pt x="0" y="2377313"/>
                </a:cubicBezTo>
                <a:close/>
              </a:path>
            </a:pathLst>
          </a:custGeom>
          <a:gradFill rotWithShape="1">
            <a:gsLst>
              <a:gs pos="0">
                <a:srgbClr val="115CF9">
                  <a:alpha val="100000"/>
                </a:srgbClr>
              </a:gs>
              <a:gs pos="80000">
                <a:srgbClr val="312962">
                  <a:alpha val="100000"/>
                </a:srgbClr>
              </a:gs>
              <a:gs pos="100000">
                <a:srgbClr val="312962">
                  <a:alpha val="100000"/>
                </a:srgbClr>
              </a:gs>
            </a:gsLst>
            <a:lin ang="5400739"/>
          </a:gradFill>
        </p:spPr>
      </p:sp>
      <p:sp>
        <p:nvSpPr>
          <p:cNvPr id="28" name="TextBox 27">
            <a:extLst>
              <a:ext uri="{FF2B5EF4-FFF2-40B4-BE49-F238E27FC236}">
                <a16:creationId xmlns:a16="http://schemas.microsoft.com/office/drawing/2014/main" id="{9620C43E-B12E-03A4-22CE-3E1AEF4F01EC}"/>
              </a:ext>
            </a:extLst>
          </p:cNvPr>
          <p:cNvSpPr txBox="1"/>
          <p:nvPr/>
        </p:nvSpPr>
        <p:spPr>
          <a:xfrm>
            <a:off x="2464956" y="137652"/>
            <a:ext cx="10946244" cy="461665"/>
          </a:xfrm>
          <a:prstGeom prst="rect">
            <a:avLst/>
          </a:prstGeom>
          <a:noFill/>
        </p:spPr>
        <p:txBody>
          <a:bodyPr wrap="square" rtlCol="0">
            <a:spAutoFit/>
          </a:bodyPr>
          <a:lstStyle/>
          <a:p>
            <a:r>
              <a:rPr lang="en-US" sz="2400" dirty="0">
                <a:solidFill>
                  <a:schemeClr val="bg1"/>
                </a:solidFill>
                <a:latin typeface="Trebuchet MS" panose="020B0603020202020204" pitchFamily="34" charset="0"/>
              </a:rPr>
              <a:t>Data Modeling SQL Server</a:t>
            </a:r>
          </a:p>
        </p:txBody>
      </p:sp>
      <p:pic>
        <p:nvPicPr>
          <p:cNvPr id="3" name="Picture 2">
            <a:extLst>
              <a:ext uri="{FF2B5EF4-FFF2-40B4-BE49-F238E27FC236}">
                <a16:creationId xmlns:a16="http://schemas.microsoft.com/office/drawing/2014/main" id="{BAC4ECE2-A0D5-5F0E-17BE-B338E73481F1}"/>
              </a:ext>
            </a:extLst>
          </p:cNvPr>
          <p:cNvPicPr>
            <a:picLocks noChangeAspect="1"/>
          </p:cNvPicPr>
          <p:nvPr/>
        </p:nvPicPr>
        <p:blipFill>
          <a:blip r:embed="rId3"/>
          <a:stretch>
            <a:fillRect/>
          </a:stretch>
        </p:blipFill>
        <p:spPr>
          <a:xfrm>
            <a:off x="2057400" y="892566"/>
            <a:ext cx="13335000" cy="898688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243E">
                <a:alpha val="100000"/>
              </a:srgbClr>
            </a:gs>
            <a:gs pos="100000">
              <a:srgbClr val="312962">
                <a:alpha val="100000"/>
              </a:srgbClr>
            </a:gs>
          </a:gsLst>
          <a:lin ang="10800025"/>
        </a:gradFill>
        <a:effectLst/>
      </p:bgPr>
    </p:bg>
    <p:spTree>
      <p:nvGrpSpPr>
        <p:cNvPr id="1" name=""/>
        <p:cNvGrpSpPr/>
        <p:nvPr/>
      </p:nvGrpSpPr>
      <p:grpSpPr>
        <a:xfrm>
          <a:off x="0" y="0"/>
          <a:ext cx="0" cy="0"/>
          <a:chOff x="0" y="0"/>
          <a:chExt cx="0" cy="0"/>
        </a:xfrm>
      </p:grpSpPr>
      <p:sp>
        <p:nvSpPr>
          <p:cNvPr id="27" name="Freeform 5">
            <a:extLst>
              <a:ext uri="{FF2B5EF4-FFF2-40B4-BE49-F238E27FC236}">
                <a16:creationId xmlns:a16="http://schemas.microsoft.com/office/drawing/2014/main" id="{D810D74B-1D4A-17D5-A02E-AF9994CF3E8A}"/>
              </a:ext>
            </a:extLst>
          </p:cNvPr>
          <p:cNvSpPr/>
          <p:nvPr/>
        </p:nvSpPr>
        <p:spPr>
          <a:xfrm>
            <a:off x="381000" y="114300"/>
            <a:ext cx="17449800" cy="10058399"/>
          </a:xfrm>
          <a:custGeom>
            <a:avLst/>
            <a:gdLst/>
            <a:ahLst/>
            <a:cxnLst/>
            <a:rect l="l" t="t" r="r" b="b"/>
            <a:pathLst>
              <a:path w="3012821" h="2852801">
                <a:moveTo>
                  <a:pt x="0" y="475488"/>
                </a:moveTo>
                <a:cubicBezTo>
                  <a:pt x="0" y="212852"/>
                  <a:pt x="212852" y="0"/>
                  <a:pt x="475488" y="0"/>
                </a:cubicBezTo>
                <a:lnTo>
                  <a:pt x="2537333" y="0"/>
                </a:lnTo>
                <a:cubicBezTo>
                  <a:pt x="2799969" y="0"/>
                  <a:pt x="3012821" y="212852"/>
                  <a:pt x="3012821" y="475488"/>
                </a:cubicBezTo>
                <a:lnTo>
                  <a:pt x="3012821" y="2377313"/>
                </a:lnTo>
                <a:cubicBezTo>
                  <a:pt x="3012821" y="2639949"/>
                  <a:pt x="2799969" y="2852801"/>
                  <a:pt x="2537333" y="2852801"/>
                </a:cubicBezTo>
                <a:lnTo>
                  <a:pt x="475488" y="2852801"/>
                </a:lnTo>
                <a:cubicBezTo>
                  <a:pt x="212852" y="2852801"/>
                  <a:pt x="0" y="2639949"/>
                  <a:pt x="0" y="2377313"/>
                </a:cubicBezTo>
                <a:close/>
              </a:path>
            </a:pathLst>
          </a:custGeom>
          <a:gradFill rotWithShape="1">
            <a:gsLst>
              <a:gs pos="0">
                <a:srgbClr val="115CF9">
                  <a:alpha val="100000"/>
                </a:srgbClr>
              </a:gs>
              <a:gs pos="80000">
                <a:srgbClr val="312962">
                  <a:alpha val="100000"/>
                </a:srgbClr>
              </a:gs>
              <a:gs pos="100000">
                <a:srgbClr val="312962">
                  <a:alpha val="100000"/>
                </a:srgbClr>
              </a:gs>
            </a:gsLst>
            <a:lin ang="5400739"/>
          </a:gradFill>
        </p:spPr>
      </p:sp>
      <p:sp>
        <p:nvSpPr>
          <p:cNvPr id="28" name="TextBox 27">
            <a:extLst>
              <a:ext uri="{FF2B5EF4-FFF2-40B4-BE49-F238E27FC236}">
                <a16:creationId xmlns:a16="http://schemas.microsoft.com/office/drawing/2014/main" id="{9620C43E-B12E-03A4-22CE-3E1AEF4F01EC}"/>
              </a:ext>
            </a:extLst>
          </p:cNvPr>
          <p:cNvSpPr txBox="1"/>
          <p:nvPr/>
        </p:nvSpPr>
        <p:spPr>
          <a:xfrm>
            <a:off x="3632778" y="378768"/>
            <a:ext cx="10946244" cy="523220"/>
          </a:xfrm>
          <a:prstGeom prst="rect">
            <a:avLst/>
          </a:prstGeom>
          <a:noFill/>
        </p:spPr>
        <p:txBody>
          <a:bodyPr wrap="square" rtlCol="0">
            <a:spAutoFit/>
          </a:bodyPr>
          <a:lstStyle/>
          <a:p>
            <a:pPr marL="342900" indent="-342900">
              <a:buFont typeface="Arial" panose="020B0604020202020204" pitchFamily="34" charset="0"/>
              <a:buChar char="•"/>
            </a:pPr>
            <a:r>
              <a:rPr lang="en-US" sz="2800" dirty="0">
                <a:solidFill>
                  <a:schemeClr val="bg1"/>
                </a:solidFill>
                <a:latin typeface="Trebuchet MS" panose="020B0603020202020204" pitchFamily="34" charset="0"/>
              </a:rPr>
              <a:t>Data Modeling From Power BI after creating measures aggregate.</a:t>
            </a:r>
          </a:p>
        </p:txBody>
      </p:sp>
      <p:pic>
        <p:nvPicPr>
          <p:cNvPr id="5" name="Picture 4">
            <a:extLst>
              <a:ext uri="{FF2B5EF4-FFF2-40B4-BE49-F238E27FC236}">
                <a16:creationId xmlns:a16="http://schemas.microsoft.com/office/drawing/2014/main" id="{081F149A-4871-F678-B24E-0F8A0471F8AE}"/>
              </a:ext>
            </a:extLst>
          </p:cNvPr>
          <p:cNvPicPr>
            <a:picLocks noChangeAspect="1"/>
          </p:cNvPicPr>
          <p:nvPr/>
        </p:nvPicPr>
        <p:blipFill>
          <a:blip r:embed="rId3"/>
          <a:stretch>
            <a:fillRect/>
          </a:stretch>
        </p:blipFill>
        <p:spPr>
          <a:xfrm>
            <a:off x="914400" y="1104900"/>
            <a:ext cx="16089528" cy="8844688"/>
          </a:xfrm>
          <a:prstGeom prst="rect">
            <a:avLst/>
          </a:prstGeom>
        </p:spPr>
      </p:pic>
    </p:spTree>
    <p:extLst>
      <p:ext uri="{BB962C8B-B14F-4D97-AF65-F5344CB8AC3E}">
        <p14:creationId xmlns:p14="http://schemas.microsoft.com/office/powerpoint/2010/main" val="659782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243E">
                <a:alpha val="100000"/>
              </a:srgbClr>
            </a:gs>
            <a:gs pos="100000">
              <a:srgbClr val="312962">
                <a:alpha val="100000"/>
              </a:srgbClr>
            </a:gs>
          </a:gsLst>
          <a:lin ang="10800025"/>
        </a:gradFill>
        <a:effectLst/>
      </p:bgPr>
    </p:bg>
    <p:spTree>
      <p:nvGrpSpPr>
        <p:cNvPr id="1" name=""/>
        <p:cNvGrpSpPr/>
        <p:nvPr/>
      </p:nvGrpSpPr>
      <p:grpSpPr>
        <a:xfrm>
          <a:off x="0" y="0"/>
          <a:ext cx="0" cy="0"/>
          <a:chOff x="0" y="0"/>
          <a:chExt cx="0" cy="0"/>
        </a:xfrm>
      </p:grpSpPr>
      <p:sp>
        <p:nvSpPr>
          <p:cNvPr id="27" name="Freeform 5">
            <a:extLst>
              <a:ext uri="{FF2B5EF4-FFF2-40B4-BE49-F238E27FC236}">
                <a16:creationId xmlns:a16="http://schemas.microsoft.com/office/drawing/2014/main" id="{D810D74B-1D4A-17D5-A02E-AF9994CF3E8A}"/>
              </a:ext>
            </a:extLst>
          </p:cNvPr>
          <p:cNvSpPr/>
          <p:nvPr/>
        </p:nvSpPr>
        <p:spPr>
          <a:xfrm>
            <a:off x="533400" y="114300"/>
            <a:ext cx="17350999" cy="9982200"/>
          </a:xfrm>
          <a:custGeom>
            <a:avLst/>
            <a:gdLst/>
            <a:ahLst/>
            <a:cxnLst/>
            <a:rect l="l" t="t" r="r" b="b"/>
            <a:pathLst>
              <a:path w="3012821" h="2852801">
                <a:moveTo>
                  <a:pt x="0" y="475488"/>
                </a:moveTo>
                <a:cubicBezTo>
                  <a:pt x="0" y="212852"/>
                  <a:pt x="212852" y="0"/>
                  <a:pt x="475488" y="0"/>
                </a:cubicBezTo>
                <a:lnTo>
                  <a:pt x="2537333" y="0"/>
                </a:lnTo>
                <a:cubicBezTo>
                  <a:pt x="2799969" y="0"/>
                  <a:pt x="3012821" y="212852"/>
                  <a:pt x="3012821" y="475488"/>
                </a:cubicBezTo>
                <a:lnTo>
                  <a:pt x="3012821" y="2377313"/>
                </a:lnTo>
                <a:cubicBezTo>
                  <a:pt x="3012821" y="2639949"/>
                  <a:pt x="2799969" y="2852801"/>
                  <a:pt x="2537333" y="2852801"/>
                </a:cubicBezTo>
                <a:lnTo>
                  <a:pt x="475488" y="2852801"/>
                </a:lnTo>
                <a:cubicBezTo>
                  <a:pt x="212852" y="2852801"/>
                  <a:pt x="0" y="2639949"/>
                  <a:pt x="0" y="2377313"/>
                </a:cubicBezTo>
                <a:close/>
              </a:path>
            </a:pathLst>
          </a:custGeom>
          <a:gradFill rotWithShape="1">
            <a:gsLst>
              <a:gs pos="0">
                <a:srgbClr val="115CF9">
                  <a:alpha val="100000"/>
                </a:srgbClr>
              </a:gs>
              <a:gs pos="80000">
                <a:srgbClr val="312962">
                  <a:alpha val="100000"/>
                </a:srgbClr>
              </a:gs>
              <a:gs pos="100000">
                <a:srgbClr val="312962">
                  <a:alpha val="100000"/>
                </a:srgbClr>
              </a:gs>
            </a:gsLst>
            <a:lin ang="5400739"/>
          </a:gradFill>
        </p:spPr>
      </p:sp>
      <p:sp>
        <p:nvSpPr>
          <p:cNvPr id="28" name="TextBox 27">
            <a:extLst>
              <a:ext uri="{FF2B5EF4-FFF2-40B4-BE49-F238E27FC236}">
                <a16:creationId xmlns:a16="http://schemas.microsoft.com/office/drawing/2014/main" id="{9620C43E-B12E-03A4-22CE-3E1AEF4F01EC}"/>
              </a:ext>
            </a:extLst>
          </p:cNvPr>
          <p:cNvSpPr txBox="1"/>
          <p:nvPr/>
        </p:nvSpPr>
        <p:spPr>
          <a:xfrm>
            <a:off x="2743200" y="190500"/>
            <a:ext cx="11963400"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Trebuchet MS" panose="020B0603020202020204" pitchFamily="34" charset="0"/>
              </a:rPr>
              <a:t>Data Cleaning and Preprocessing : </a:t>
            </a:r>
          </a:p>
          <a:p>
            <a:pPr lvl="2"/>
            <a:r>
              <a:rPr lang="en-US" sz="2400" dirty="0">
                <a:solidFill>
                  <a:schemeClr val="bg1"/>
                </a:solidFill>
                <a:latin typeface="Trebuchet MS" panose="020B0603020202020204" pitchFamily="34" charset="0"/>
              </a:rPr>
              <a:t>Creating </a:t>
            </a:r>
            <a:r>
              <a:rPr lang="en-US" sz="2400" dirty="0">
                <a:solidFill>
                  <a:srgbClr val="FF0000"/>
                </a:solidFill>
                <a:latin typeface="Trebuchet MS" panose="020B0603020202020204" pitchFamily="34" charset="0"/>
              </a:rPr>
              <a:t>Date</a:t>
            </a:r>
            <a:r>
              <a:rPr lang="en-US" sz="2400" dirty="0">
                <a:solidFill>
                  <a:schemeClr val="bg1"/>
                </a:solidFill>
                <a:latin typeface="Trebuchet MS" panose="020B0603020202020204" pitchFamily="34" charset="0"/>
              </a:rPr>
              <a:t> Table In SQL Server</a:t>
            </a:r>
          </a:p>
        </p:txBody>
      </p:sp>
      <p:pic>
        <p:nvPicPr>
          <p:cNvPr id="7" name="Picture 6">
            <a:extLst>
              <a:ext uri="{FF2B5EF4-FFF2-40B4-BE49-F238E27FC236}">
                <a16:creationId xmlns:a16="http://schemas.microsoft.com/office/drawing/2014/main" id="{665390D8-F123-06EA-DA39-198BEEE4E0A7}"/>
              </a:ext>
            </a:extLst>
          </p:cNvPr>
          <p:cNvPicPr>
            <a:picLocks noChangeAspect="1"/>
          </p:cNvPicPr>
          <p:nvPr/>
        </p:nvPicPr>
        <p:blipFill>
          <a:blip r:embed="rId3"/>
          <a:stretch>
            <a:fillRect/>
          </a:stretch>
        </p:blipFill>
        <p:spPr>
          <a:xfrm>
            <a:off x="1037543" y="1028700"/>
            <a:ext cx="10421715" cy="8915400"/>
          </a:xfrm>
          <a:prstGeom prst="rect">
            <a:avLst/>
          </a:prstGeom>
        </p:spPr>
      </p:pic>
      <p:pic>
        <p:nvPicPr>
          <p:cNvPr id="11" name="Picture 10">
            <a:extLst>
              <a:ext uri="{FF2B5EF4-FFF2-40B4-BE49-F238E27FC236}">
                <a16:creationId xmlns:a16="http://schemas.microsoft.com/office/drawing/2014/main" id="{2C88CC6E-31B6-817A-0412-122DF2CCC64A}"/>
              </a:ext>
            </a:extLst>
          </p:cNvPr>
          <p:cNvPicPr>
            <a:picLocks noChangeAspect="1"/>
          </p:cNvPicPr>
          <p:nvPr/>
        </p:nvPicPr>
        <p:blipFill>
          <a:blip r:embed="rId4"/>
          <a:stretch>
            <a:fillRect/>
          </a:stretch>
        </p:blipFill>
        <p:spPr>
          <a:xfrm>
            <a:off x="11734800" y="1028700"/>
            <a:ext cx="4871884" cy="8915400"/>
          </a:xfrm>
          <a:prstGeom prst="rect">
            <a:avLst/>
          </a:prstGeom>
        </p:spPr>
      </p:pic>
    </p:spTree>
    <p:extLst>
      <p:ext uri="{BB962C8B-B14F-4D97-AF65-F5344CB8AC3E}">
        <p14:creationId xmlns:p14="http://schemas.microsoft.com/office/powerpoint/2010/main" val="3961035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243E">
                <a:alpha val="100000"/>
              </a:srgbClr>
            </a:gs>
            <a:gs pos="100000">
              <a:srgbClr val="312962">
                <a:alpha val="100000"/>
              </a:srgbClr>
            </a:gs>
          </a:gsLst>
          <a:lin ang="10800025"/>
        </a:gradFill>
        <a:effectLst/>
      </p:bgPr>
    </p:bg>
    <p:spTree>
      <p:nvGrpSpPr>
        <p:cNvPr id="1" name=""/>
        <p:cNvGrpSpPr/>
        <p:nvPr/>
      </p:nvGrpSpPr>
      <p:grpSpPr>
        <a:xfrm>
          <a:off x="0" y="0"/>
          <a:ext cx="0" cy="0"/>
          <a:chOff x="0" y="0"/>
          <a:chExt cx="0" cy="0"/>
        </a:xfrm>
      </p:grpSpPr>
      <p:sp>
        <p:nvSpPr>
          <p:cNvPr id="27" name="Freeform 5">
            <a:extLst>
              <a:ext uri="{FF2B5EF4-FFF2-40B4-BE49-F238E27FC236}">
                <a16:creationId xmlns:a16="http://schemas.microsoft.com/office/drawing/2014/main" id="{D810D74B-1D4A-17D5-A02E-AF9994CF3E8A}"/>
              </a:ext>
            </a:extLst>
          </p:cNvPr>
          <p:cNvSpPr/>
          <p:nvPr/>
        </p:nvSpPr>
        <p:spPr>
          <a:xfrm>
            <a:off x="533400" y="114300"/>
            <a:ext cx="17350999" cy="9982200"/>
          </a:xfrm>
          <a:custGeom>
            <a:avLst/>
            <a:gdLst/>
            <a:ahLst/>
            <a:cxnLst/>
            <a:rect l="l" t="t" r="r" b="b"/>
            <a:pathLst>
              <a:path w="3012821" h="2852801">
                <a:moveTo>
                  <a:pt x="0" y="475488"/>
                </a:moveTo>
                <a:cubicBezTo>
                  <a:pt x="0" y="212852"/>
                  <a:pt x="212852" y="0"/>
                  <a:pt x="475488" y="0"/>
                </a:cubicBezTo>
                <a:lnTo>
                  <a:pt x="2537333" y="0"/>
                </a:lnTo>
                <a:cubicBezTo>
                  <a:pt x="2799969" y="0"/>
                  <a:pt x="3012821" y="212852"/>
                  <a:pt x="3012821" y="475488"/>
                </a:cubicBezTo>
                <a:lnTo>
                  <a:pt x="3012821" y="2377313"/>
                </a:lnTo>
                <a:cubicBezTo>
                  <a:pt x="3012821" y="2639949"/>
                  <a:pt x="2799969" y="2852801"/>
                  <a:pt x="2537333" y="2852801"/>
                </a:cubicBezTo>
                <a:lnTo>
                  <a:pt x="475488" y="2852801"/>
                </a:lnTo>
                <a:cubicBezTo>
                  <a:pt x="212852" y="2852801"/>
                  <a:pt x="0" y="2639949"/>
                  <a:pt x="0" y="2377313"/>
                </a:cubicBezTo>
                <a:close/>
              </a:path>
            </a:pathLst>
          </a:custGeom>
          <a:gradFill rotWithShape="1">
            <a:gsLst>
              <a:gs pos="0">
                <a:srgbClr val="115CF9">
                  <a:alpha val="100000"/>
                </a:srgbClr>
              </a:gs>
              <a:gs pos="80000">
                <a:srgbClr val="312962">
                  <a:alpha val="100000"/>
                </a:srgbClr>
              </a:gs>
              <a:gs pos="100000">
                <a:srgbClr val="312962">
                  <a:alpha val="100000"/>
                </a:srgbClr>
              </a:gs>
            </a:gsLst>
            <a:lin ang="5400739"/>
          </a:gradFill>
        </p:spPr>
      </p:sp>
      <p:sp>
        <p:nvSpPr>
          <p:cNvPr id="28" name="TextBox 27">
            <a:extLst>
              <a:ext uri="{FF2B5EF4-FFF2-40B4-BE49-F238E27FC236}">
                <a16:creationId xmlns:a16="http://schemas.microsoft.com/office/drawing/2014/main" id="{9620C43E-B12E-03A4-22CE-3E1AEF4F01EC}"/>
              </a:ext>
            </a:extLst>
          </p:cNvPr>
          <p:cNvSpPr txBox="1"/>
          <p:nvPr/>
        </p:nvSpPr>
        <p:spPr>
          <a:xfrm>
            <a:off x="2743200" y="190500"/>
            <a:ext cx="11963400"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Trebuchet MS" panose="020B0603020202020204" pitchFamily="34" charset="0"/>
              </a:rPr>
              <a:t>Exploratory Data Analysis (EDA): creating visuals to extract insight from data in python and get summary statistics</a:t>
            </a:r>
          </a:p>
        </p:txBody>
      </p:sp>
      <p:pic>
        <p:nvPicPr>
          <p:cNvPr id="3" name="Picture 2">
            <a:extLst>
              <a:ext uri="{FF2B5EF4-FFF2-40B4-BE49-F238E27FC236}">
                <a16:creationId xmlns:a16="http://schemas.microsoft.com/office/drawing/2014/main" id="{F443860F-94F0-9E26-9DF5-EFFC7CB08055}"/>
              </a:ext>
            </a:extLst>
          </p:cNvPr>
          <p:cNvPicPr>
            <a:picLocks noChangeAspect="1"/>
          </p:cNvPicPr>
          <p:nvPr/>
        </p:nvPicPr>
        <p:blipFill>
          <a:blip r:embed="rId3"/>
          <a:stretch>
            <a:fillRect/>
          </a:stretch>
        </p:blipFill>
        <p:spPr>
          <a:xfrm>
            <a:off x="7627825" y="1261478"/>
            <a:ext cx="4882253" cy="3833192"/>
          </a:xfrm>
          <a:prstGeom prst="rect">
            <a:avLst/>
          </a:prstGeom>
        </p:spPr>
      </p:pic>
      <p:pic>
        <p:nvPicPr>
          <p:cNvPr id="5" name="Picture 4">
            <a:extLst>
              <a:ext uri="{FF2B5EF4-FFF2-40B4-BE49-F238E27FC236}">
                <a16:creationId xmlns:a16="http://schemas.microsoft.com/office/drawing/2014/main" id="{F9C0D3BD-618E-CEA3-E600-771255F5436B}"/>
              </a:ext>
            </a:extLst>
          </p:cNvPr>
          <p:cNvPicPr>
            <a:picLocks noChangeAspect="1"/>
          </p:cNvPicPr>
          <p:nvPr/>
        </p:nvPicPr>
        <p:blipFill>
          <a:blip r:embed="rId4"/>
          <a:stretch>
            <a:fillRect/>
          </a:stretch>
        </p:blipFill>
        <p:spPr>
          <a:xfrm>
            <a:off x="1059948" y="1203309"/>
            <a:ext cx="6331452" cy="4778392"/>
          </a:xfrm>
          <a:prstGeom prst="rect">
            <a:avLst/>
          </a:prstGeom>
        </p:spPr>
      </p:pic>
      <p:pic>
        <p:nvPicPr>
          <p:cNvPr id="8" name="Picture 7">
            <a:extLst>
              <a:ext uri="{FF2B5EF4-FFF2-40B4-BE49-F238E27FC236}">
                <a16:creationId xmlns:a16="http://schemas.microsoft.com/office/drawing/2014/main" id="{8DF856F3-79B6-3F5D-E580-C270DE0B00F4}"/>
              </a:ext>
            </a:extLst>
          </p:cNvPr>
          <p:cNvPicPr>
            <a:picLocks noChangeAspect="1"/>
          </p:cNvPicPr>
          <p:nvPr/>
        </p:nvPicPr>
        <p:blipFill>
          <a:blip r:embed="rId5"/>
          <a:stretch>
            <a:fillRect/>
          </a:stretch>
        </p:blipFill>
        <p:spPr>
          <a:xfrm>
            <a:off x="1062406" y="6291707"/>
            <a:ext cx="6328994" cy="3359769"/>
          </a:xfrm>
          <a:prstGeom prst="rect">
            <a:avLst/>
          </a:prstGeom>
        </p:spPr>
      </p:pic>
      <p:pic>
        <p:nvPicPr>
          <p:cNvPr id="10" name="Picture 9">
            <a:extLst>
              <a:ext uri="{FF2B5EF4-FFF2-40B4-BE49-F238E27FC236}">
                <a16:creationId xmlns:a16="http://schemas.microsoft.com/office/drawing/2014/main" id="{367F38D9-EC61-95C9-B051-899EE0F0C3F6}"/>
              </a:ext>
            </a:extLst>
          </p:cNvPr>
          <p:cNvPicPr>
            <a:picLocks noChangeAspect="1"/>
          </p:cNvPicPr>
          <p:nvPr/>
        </p:nvPicPr>
        <p:blipFill>
          <a:blip r:embed="rId6"/>
          <a:stretch>
            <a:fillRect/>
          </a:stretch>
        </p:blipFill>
        <p:spPr>
          <a:xfrm>
            <a:off x="9753600" y="5387790"/>
            <a:ext cx="5151566" cy="4023709"/>
          </a:xfrm>
          <a:prstGeom prst="rect">
            <a:avLst/>
          </a:prstGeom>
        </p:spPr>
      </p:pic>
      <p:pic>
        <p:nvPicPr>
          <p:cNvPr id="13" name="Picture 12">
            <a:extLst>
              <a:ext uri="{FF2B5EF4-FFF2-40B4-BE49-F238E27FC236}">
                <a16:creationId xmlns:a16="http://schemas.microsoft.com/office/drawing/2014/main" id="{D7E3237B-DAFE-EBD1-C4F7-FF4E328B5EDE}"/>
              </a:ext>
            </a:extLst>
          </p:cNvPr>
          <p:cNvPicPr>
            <a:picLocks noChangeAspect="1"/>
          </p:cNvPicPr>
          <p:nvPr/>
        </p:nvPicPr>
        <p:blipFill>
          <a:blip r:embed="rId7"/>
          <a:stretch>
            <a:fillRect/>
          </a:stretch>
        </p:blipFill>
        <p:spPr>
          <a:xfrm>
            <a:off x="12746503" y="1710714"/>
            <a:ext cx="4892464" cy="2568163"/>
          </a:xfrm>
          <a:prstGeom prst="rect">
            <a:avLst/>
          </a:prstGeom>
        </p:spPr>
      </p:pic>
    </p:spTree>
    <p:extLst>
      <p:ext uri="{BB962C8B-B14F-4D97-AF65-F5344CB8AC3E}">
        <p14:creationId xmlns:p14="http://schemas.microsoft.com/office/powerpoint/2010/main" val="3078580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243E">
                <a:alpha val="100000"/>
              </a:srgbClr>
            </a:gs>
            <a:gs pos="100000">
              <a:srgbClr val="312962">
                <a:alpha val="100000"/>
              </a:srgbClr>
            </a:gs>
          </a:gsLst>
          <a:lin ang="10800025"/>
        </a:gradFill>
        <a:effectLst/>
      </p:bgPr>
    </p:bg>
    <p:spTree>
      <p:nvGrpSpPr>
        <p:cNvPr id="1" name=""/>
        <p:cNvGrpSpPr/>
        <p:nvPr/>
      </p:nvGrpSpPr>
      <p:grpSpPr>
        <a:xfrm>
          <a:off x="0" y="0"/>
          <a:ext cx="0" cy="0"/>
          <a:chOff x="0" y="0"/>
          <a:chExt cx="0" cy="0"/>
        </a:xfrm>
      </p:grpSpPr>
      <p:sp>
        <p:nvSpPr>
          <p:cNvPr id="27" name="Freeform 5">
            <a:extLst>
              <a:ext uri="{FF2B5EF4-FFF2-40B4-BE49-F238E27FC236}">
                <a16:creationId xmlns:a16="http://schemas.microsoft.com/office/drawing/2014/main" id="{D810D74B-1D4A-17D5-A02E-AF9994CF3E8A}"/>
              </a:ext>
            </a:extLst>
          </p:cNvPr>
          <p:cNvSpPr/>
          <p:nvPr/>
        </p:nvSpPr>
        <p:spPr>
          <a:xfrm>
            <a:off x="533400" y="114300"/>
            <a:ext cx="17350999" cy="9982200"/>
          </a:xfrm>
          <a:custGeom>
            <a:avLst/>
            <a:gdLst/>
            <a:ahLst/>
            <a:cxnLst/>
            <a:rect l="l" t="t" r="r" b="b"/>
            <a:pathLst>
              <a:path w="3012821" h="2852801">
                <a:moveTo>
                  <a:pt x="0" y="475488"/>
                </a:moveTo>
                <a:cubicBezTo>
                  <a:pt x="0" y="212852"/>
                  <a:pt x="212852" y="0"/>
                  <a:pt x="475488" y="0"/>
                </a:cubicBezTo>
                <a:lnTo>
                  <a:pt x="2537333" y="0"/>
                </a:lnTo>
                <a:cubicBezTo>
                  <a:pt x="2799969" y="0"/>
                  <a:pt x="3012821" y="212852"/>
                  <a:pt x="3012821" y="475488"/>
                </a:cubicBezTo>
                <a:lnTo>
                  <a:pt x="3012821" y="2377313"/>
                </a:lnTo>
                <a:cubicBezTo>
                  <a:pt x="3012821" y="2639949"/>
                  <a:pt x="2799969" y="2852801"/>
                  <a:pt x="2537333" y="2852801"/>
                </a:cubicBezTo>
                <a:lnTo>
                  <a:pt x="475488" y="2852801"/>
                </a:lnTo>
                <a:cubicBezTo>
                  <a:pt x="212852" y="2852801"/>
                  <a:pt x="0" y="2639949"/>
                  <a:pt x="0" y="2377313"/>
                </a:cubicBezTo>
                <a:close/>
              </a:path>
            </a:pathLst>
          </a:custGeom>
          <a:gradFill rotWithShape="1">
            <a:gsLst>
              <a:gs pos="0">
                <a:srgbClr val="115CF9">
                  <a:alpha val="100000"/>
                </a:srgbClr>
              </a:gs>
              <a:gs pos="80000">
                <a:srgbClr val="312962">
                  <a:alpha val="100000"/>
                </a:srgbClr>
              </a:gs>
              <a:gs pos="100000">
                <a:srgbClr val="312962">
                  <a:alpha val="100000"/>
                </a:srgbClr>
              </a:gs>
            </a:gsLst>
            <a:lin ang="5400739"/>
          </a:gradFill>
        </p:spPr>
      </p:sp>
      <p:sp>
        <p:nvSpPr>
          <p:cNvPr id="28" name="TextBox 27">
            <a:extLst>
              <a:ext uri="{FF2B5EF4-FFF2-40B4-BE49-F238E27FC236}">
                <a16:creationId xmlns:a16="http://schemas.microsoft.com/office/drawing/2014/main" id="{9620C43E-B12E-03A4-22CE-3E1AEF4F01EC}"/>
              </a:ext>
            </a:extLst>
          </p:cNvPr>
          <p:cNvSpPr txBox="1"/>
          <p:nvPr/>
        </p:nvSpPr>
        <p:spPr>
          <a:xfrm>
            <a:off x="2743200" y="190500"/>
            <a:ext cx="11963400"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Trebuchet MS" panose="020B0603020202020204" pitchFamily="34" charset="0"/>
              </a:rPr>
              <a:t>Exploratory Data Analysis (EDA): creating visuals to extract insight from data in python and get summary statistics</a:t>
            </a:r>
          </a:p>
        </p:txBody>
      </p:sp>
      <p:pic>
        <p:nvPicPr>
          <p:cNvPr id="2" name="Picture 1">
            <a:extLst>
              <a:ext uri="{FF2B5EF4-FFF2-40B4-BE49-F238E27FC236}">
                <a16:creationId xmlns:a16="http://schemas.microsoft.com/office/drawing/2014/main" id="{D5D3AB77-8D05-71E0-3956-11DD89417830}"/>
              </a:ext>
            </a:extLst>
          </p:cNvPr>
          <p:cNvPicPr>
            <a:picLocks noChangeAspect="1"/>
          </p:cNvPicPr>
          <p:nvPr/>
        </p:nvPicPr>
        <p:blipFill>
          <a:blip r:embed="rId3"/>
          <a:stretch>
            <a:fillRect/>
          </a:stretch>
        </p:blipFill>
        <p:spPr>
          <a:xfrm>
            <a:off x="838200" y="1257300"/>
            <a:ext cx="12496800" cy="8153400"/>
          </a:xfrm>
          <a:prstGeom prst="rect">
            <a:avLst/>
          </a:prstGeom>
        </p:spPr>
      </p:pic>
      <p:sp>
        <p:nvSpPr>
          <p:cNvPr id="4" name="TextBox 3">
            <a:extLst>
              <a:ext uri="{FF2B5EF4-FFF2-40B4-BE49-F238E27FC236}">
                <a16:creationId xmlns:a16="http://schemas.microsoft.com/office/drawing/2014/main" id="{55692A24-B153-99C4-6D44-16739AAA0A19}"/>
              </a:ext>
            </a:extLst>
          </p:cNvPr>
          <p:cNvSpPr txBox="1"/>
          <p:nvPr/>
        </p:nvSpPr>
        <p:spPr>
          <a:xfrm>
            <a:off x="13335000" y="1257300"/>
            <a:ext cx="4648199" cy="4431983"/>
          </a:xfrm>
          <a:prstGeom prst="rect">
            <a:avLst/>
          </a:prstGeom>
          <a:noFill/>
        </p:spPr>
        <p:txBody>
          <a:bodyPr wrap="square" rtlCol="0">
            <a:spAutoFit/>
          </a:bodyPr>
          <a:lstStyle/>
          <a:p>
            <a:r>
              <a:rPr lang="en-US" sz="2400" b="1" i="0" dirty="0">
                <a:solidFill>
                  <a:schemeClr val="bg1"/>
                </a:solidFill>
                <a:effectLst/>
                <a:latin typeface="Helvetica Neue"/>
              </a:rPr>
              <a:t>The United States has the </a:t>
            </a:r>
          </a:p>
          <a:p>
            <a:r>
              <a:rPr lang="en-US" sz="2400" b="1" i="0" dirty="0">
                <a:solidFill>
                  <a:schemeClr val="bg1"/>
                </a:solidFill>
                <a:effectLst/>
                <a:latin typeface="Helvetica Neue"/>
              </a:rPr>
              <a:t>highest number of customers, </a:t>
            </a:r>
          </a:p>
          <a:p>
            <a:r>
              <a:rPr lang="en-US" sz="2400" b="1" i="0" dirty="0">
                <a:solidFill>
                  <a:schemeClr val="bg1"/>
                </a:solidFill>
                <a:effectLst/>
                <a:latin typeface="Helvetica Neue"/>
              </a:rPr>
              <a:t>followed by the United Kingdom and Germany.  For most countries, the number of </a:t>
            </a:r>
          </a:p>
          <a:p>
            <a:r>
              <a:rPr lang="en-US" sz="2400" b="1" i="0" dirty="0">
                <a:solidFill>
                  <a:schemeClr val="bg1"/>
                </a:solidFill>
                <a:effectLst/>
                <a:latin typeface="Helvetica Neue"/>
              </a:rPr>
              <a:t>male and female customers is </a:t>
            </a:r>
          </a:p>
          <a:p>
            <a:r>
              <a:rPr lang="en-US" sz="2400" b="1" i="0" dirty="0">
                <a:solidFill>
                  <a:schemeClr val="bg1"/>
                </a:solidFill>
                <a:effectLst/>
                <a:latin typeface="Helvetica Neue"/>
              </a:rPr>
              <a:t>relatively similar. However, in the United States, there are significantly more female customers than male customers.</a:t>
            </a:r>
          </a:p>
          <a:p>
            <a:endParaRPr lang="en-US" dirty="0"/>
          </a:p>
        </p:txBody>
      </p:sp>
    </p:spTree>
    <p:extLst>
      <p:ext uri="{BB962C8B-B14F-4D97-AF65-F5344CB8AC3E}">
        <p14:creationId xmlns:p14="http://schemas.microsoft.com/office/powerpoint/2010/main" val="42453353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243E">
                <a:alpha val="100000"/>
              </a:srgbClr>
            </a:gs>
            <a:gs pos="100000">
              <a:srgbClr val="312962">
                <a:alpha val="100000"/>
              </a:srgbClr>
            </a:gs>
          </a:gsLst>
          <a:lin ang="10800025"/>
        </a:gradFill>
        <a:effectLst/>
      </p:bgPr>
    </p:bg>
    <p:spTree>
      <p:nvGrpSpPr>
        <p:cNvPr id="1" name=""/>
        <p:cNvGrpSpPr/>
        <p:nvPr/>
      </p:nvGrpSpPr>
      <p:grpSpPr>
        <a:xfrm>
          <a:off x="0" y="0"/>
          <a:ext cx="0" cy="0"/>
          <a:chOff x="0" y="0"/>
          <a:chExt cx="0" cy="0"/>
        </a:xfrm>
      </p:grpSpPr>
      <p:sp>
        <p:nvSpPr>
          <p:cNvPr id="27" name="Freeform 5">
            <a:extLst>
              <a:ext uri="{FF2B5EF4-FFF2-40B4-BE49-F238E27FC236}">
                <a16:creationId xmlns:a16="http://schemas.microsoft.com/office/drawing/2014/main" id="{D810D74B-1D4A-17D5-A02E-AF9994CF3E8A}"/>
              </a:ext>
            </a:extLst>
          </p:cNvPr>
          <p:cNvSpPr/>
          <p:nvPr/>
        </p:nvSpPr>
        <p:spPr>
          <a:xfrm>
            <a:off x="176212" y="114300"/>
            <a:ext cx="17350999" cy="9982200"/>
          </a:xfrm>
          <a:custGeom>
            <a:avLst/>
            <a:gdLst/>
            <a:ahLst/>
            <a:cxnLst/>
            <a:rect l="l" t="t" r="r" b="b"/>
            <a:pathLst>
              <a:path w="3012821" h="2852801">
                <a:moveTo>
                  <a:pt x="0" y="475488"/>
                </a:moveTo>
                <a:cubicBezTo>
                  <a:pt x="0" y="212852"/>
                  <a:pt x="212852" y="0"/>
                  <a:pt x="475488" y="0"/>
                </a:cubicBezTo>
                <a:lnTo>
                  <a:pt x="2537333" y="0"/>
                </a:lnTo>
                <a:cubicBezTo>
                  <a:pt x="2799969" y="0"/>
                  <a:pt x="3012821" y="212852"/>
                  <a:pt x="3012821" y="475488"/>
                </a:cubicBezTo>
                <a:lnTo>
                  <a:pt x="3012821" y="2377313"/>
                </a:lnTo>
                <a:cubicBezTo>
                  <a:pt x="3012821" y="2639949"/>
                  <a:pt x="2799969" y="2852801"/>
                  <a:pt x="2537333" y="2852801"/>
                </a:cubicBezTo>
                <a:lnTo>
                  <a:pt x="475488" y="2852801"/>
                </a:lnTo>
                <a:cubicBezTo>
                  <a:pt x="212852" y="2852801"/>
                  <a:pt x="0" y="2639949"/>
                  <a:pt x="0" y="2377313"/>
                </a:cubicBezTo>
                <a:close/>
              </a:path>
            </a:pathLst>
          </a:custGeom>
          <a:gradFill rotWithShape="1">
            <a:gsLst>
              <a:gs pos="0">
                <a:srgbClr val="115CF9">
                  <a:alpha val="100000"/>
                </a:srgbClr>
              </a:gs>
              <a:gs pos="80000">
                <a:srgbClr val="312962">
                  <a:alpha val="100000"/>
                </a:srgbClr>
              </a:gs>
              <a:gs pos="100000">
                <a:srgbClr val="312962">
                  <a:alpha val="100000"/>
                </a:srgbClr>
              </a:gs>
            </a:gsLst>
            <a:lin ang="5400739"/>
          </a:gradFill>
        </p:spPr>
      </p:sp>
      <p:pic>
        <p:nvPicPr>
          <p:cNvPr id="1026" name="Picture 2">
            <a:extLst>
              <a:ext uri="{FF2B5EF4-FFF2-40B4-BE49-F238E27FC236}">
                <a16:creationId xmlns:a16="http://schemas.microsoft.com/office/drawing/2014/main" id="{2859374A-FF1C-4DC8-4226-CF3F3D41C4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723900"/>
            <a:ext cx="11417824" cy="9372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6813EA-6A83-D5FA-B657-61BED067F3BA}"/>
              </a:ext>
            </a:extLst>
          </p:cNvPr>
          <p:cNvSpPr txBox="1"/>
          <p:nvPr/>
        </p:nvSpPr>
        <p:spPr>
          <a:xfrm>
            <a:off x="12408424" y="876300"/>
            <a:ext cx="4355576" cy="2585323"/>
          </a:xfrm>
          <a:prstGeom prst="rect">
            <a:avLst/>
          </a:prstGeom>
          <a:noFill/>
        </p:spPr>
        <p:txBody>
          <a:bodyPr wrap="square" rtlCol="0">
            <a:spAutoFit/>
          </a:bodyPr>
          <a:lstStyle/>
          <a:p>
            <a:r>
              <a:rPr lang="en-US" sz="2400" b="1" i="0" dirty="0">
                <a:solidFill>
                  <a:schemeClr val="bg1"/>
                </a:solidFill>
                <a:effectLst/>
                <a:latin typeface="Helvetica Neue"/>
              </a:rPr>
              <a:t>The age group with the highest number of people is 61+, followed by 31-45 and 46-60. The age groups 19-30 and 0-18 have significantly lower numbers of people.</a:t>
            </a:r>
          </a:p>
          <a:p>
            <a:endParaRPr lang="en-US" dirty="0"/>
          </a:p>
        </p:txBody>
      </p:sp>
    </p:spTree>
    <p:extLst>
      <p:ext uri="{BB962C8B-B14F-4D97-AF65-F5344CB8AC3E}">
        <p14:creationId xmlns:p14="http://schemas.microsoft.com/office/powerpoint/2010/main" val="1276741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243E">
                <a:alpha val="100000"/>
              </a:srgbClr>
            </a:gs>
            <a:gs pos="100000">
              <a:srgbClr val="312962">
                <a:alpha val="100000"/>
              </a:srgbClr>
            </a:gs>
          </a:gsLst>
          <a:lin ang="10800025"/>
        </a:gradFill>
        <a:effectLst/>
      </p:bgPr>
    </p:bg>
    <p:spTree>
      <p:nvGrpSpPr>
        <p:cNvPr id="1" name=""/>
        <p:cNvGrpSpPr/>
        <p:nvPr/>
      </p:nvGrpSpPr>
      <p:grpSpPr>
        <a:xfrm>
          <a:off x="0" y="0"/>
          <a:ext cx="0" cy="0"/>
          <a:chOff x="0" y="0"/>
          <a:chExt cx="0" cy="0"/>
        </a:xfrm>
      </p:grpSpPr>
      <p:sp>
        <p:nvSpPr>
          <p:cNvPr id="27" name="Freeform 5">
            <a:extLst>
              <a:ext uri="{FF2B5EF4-FFF2-40B4-BE49-F238E27FC236}">
                <a16:creationId xmlns:a16="http://schemas.microsoft.com/office/drawing/2014/main" id="{D810D74B-1D4A-17D5-A02E-AF9994CF3E8A}"/>
              </a:ext>
            </a:extLst>
          </p:cNvPr>
          <p:cNvSpPr/>
          <p:nvPr/>
        </p:nvSpPr>
        <p:spPr>
          <a:xfrm>
            <a:off x="228600" y="114300"/>
            <a:ext cx="17907000" cy="9982200"/>
          </a:xfrm>
          <a:custGeom>
            <a:avLst/>
            <a:gdLst/>
            <a:ahLst/>
            <a:cxnLst/>
            <a:rect l="l" t="t" r="r" b="b"/>
            <a:pathLst>
              <a:path w="3012821" h="2852801">
                <a:moveTo>
                  <a:pt x="0" y="475488"/>
                </a:moveTo>
                <a:cubicBezTo>
                  <a:pt x="0" y="212852"/>
                  <a:pt x="212852" y="0"/>
                  <a:pt x="475488" y="0"/>
                </a:cubicBezTo>
                <a:lnTo>
                  <a:pt x="2537333" y="0"/>
                </a:lnTo>
                <a:cubicBezTo>
                  <a:pt x="2799969" y="0"/>
                  <a:pt x="3012821" y="212852"/>
                  <a:pt x="3012821" y="475488"/>
                </a:cubicBezTo>
                <a:lnTo>
                  <a:pt x="3012821" y="2377313"/>
                </a:lnTo>
                <a:cubicBezTo>
                  <a:pt x="3012821" y="2639949"/>
                  <a:pt x="2799969" y="2852801"/>
                  <a:pt x="2537333" y="2852801"/>
                </a:cubicBezTo>
                <a:lnTo>
                  <a:pt x="475488" y="2852801"/>
                </a:lnTo>
                <a:cubicBezTo>
                  <a:pt x="212852" y="2852801"/>
                  <a:pt x="0" y="2639949"/>
                  <a:pt x="0" y="2377313"/>
                </a:cubicBezTo>
                <a:close/>
              </a:path>
            </a:pathLst>
          </a:custGeom>
          <a:gradFill rotWithShape="1">
            <a:gsLst>
              <a:gs pos="0">
                <a:srgbClr val="115CF9">
                  <a:alpha val="100000"/>
                </a:srgbClr>
              </a:gs>
              <a:gs pos="80000">
                <a:srgbClr val="312962">
                  <a:alpha val="100000"/>
                </a:srgbClr>
              </a:gs>
              <a:gs pos="100000">
                <a:srgbClr val="312962">
                  <a:alpha val="100000"/>
                </a:srgbClr>
              </a:gs>
            </a:gsLst>
            <a:lin ang="5400739"/>
          </a:gradFill>
        </p:spPr>
      </p:sp>
      <p:pic>
        <p:nvPicPr>
          <p:cNvPr id="3" name="Picture 2">
            <a:extLst>
              <a:ext uri="{FF2B5EF4-FFF2-40B4-BE49-F238E27FC236}">
                <a16:creationId xmlns:a16="http://schemas.microsoft.com/office/drawing/2014/main" id="{DF860311-486F-D8C5-7A67-0F795EAC6751}"/>
              </a:ext>
            </a:extLst>
          </p:cNvPr>
          <p:cNvPicPr>
            <a:picLocks noChangeAspect="1"/>
          </p:cNvPicPr>
          <p:nvPr/>
        </p:nvPicPr>
        <p:blipFill>
          <a:blip r:embed="rId3"/>
          <a:stretch>
            <a:fillRect/>
          </a:stretch>
        </p:blipFill>
        <p:spPr>
          <a:xfrm>
            <a:off x="1409700" y="582561"/>
            <a:ext cx="15468600" cy="9601200"/>
          </a:xfrm>
          <a:prstGeom prst="rect">
            <a:avLst/>
          </a:prstGeom>
        </p:spPr>
      </p:pic>
    </p:spTree>
    <p:extLst>
      <p:ext uri="{BB962C8B-B14F-4D97-AF65-F5344CB8AC3E}">
        <p14:creationId xmlns:p14="http://schemas.microsoft.com/office/powerpoint/2010/main" val="4273207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243E">
                <a:alpha val="100000"/>
              </a:srgbClr>
            </a:gs>
            <a:gs pos="100000">
              <a:srgbClr val="312962">
                <a:alpha val="100000"/>
              </a:srgbClr>
            </a:gs>
          </a:gsLst>
          <a:lin ang="10800025"/>
        </a:gradFill>
        <a:effectLst/>
      </p:bgPr>
    </p:bg>
    <p:spTree>
      <p:nvGrpSpPr>
        <p:cNvPr id="1" name=""/>
        <p:cNvGrpSpPr/>
        <p:nvPr/>
      </p:nvGrpSpPr>
      <p:grpSpPr>
        <a:xfrm>
          <a:off x="0" y="0"/>
          <a:ext cx="0" cy="0"/>
          <a:chOff x="0" y="0"/>
          <a:chExt cx="0" cy="0"/>
        </a:xfrm>
      </p:grpSpPr>
      <p:sp>
        <p:nvSpPr>
          <p:cNvPr id="2" name="Freeform 2"/>
          <p:cNvSpPr/>
          <p:nvPr/>
        </p:nvSpPr>
        <p:spPr>
          <a:xfrm>
            <a:off x="14387625" y="3"/>
            <a:ext cx="3900354" cy="3943188"/>
          </a:xfrm>
          <a:custGeom>
            <a:avLst/>
            <a:gdLst/>
            <a:ahLst/>
            <a:cxnLst/>
            <a:rect l="l" t="t" r="r" b="b"/>
            <a:pathLst>
              <a:path w="3900354" h="3943188">
                <a:moveTo>
                  <a:pt x="0" y="0"/>
                </a:moveTo>
                <a:lnTo>
                  <a:pt x="3900354" y="0"/>
                </a:lnTo>
                <a:lnTo>
                  <a:pt x="3900354" y="3943188"/>
                </a:lnTo>
                <a:lnTo>
                  <a:pt x="0" y="39431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9" y="3"/>
            <a:ext cx="3900354" cy="3943188"/>
          </a:xfrm>
          <a:custGeom>
            <a:avLst/>
            <a:gdLst/>
            <a:ahLst/>
            <a:cxnLst/>
            <a:rect l="l" t="t" r="r" b="b"/>
            <a:pathLst>
              <a:path w="3900354" h="3943188">
                <a:moveTo>
                  <a:pt x="0" y="0"/>
                </a:moveTo>
                <a:lnTo>
                  <a:pt x="3900354" y="0"/>
                </a:lnTo>
                <a:lnTo>
                  <a:pt x="3900354" y="3943188"/>
                </a:lnTo>
                <a:lnTo>
                  <a:pt x="0" y="39431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AutoShape 2">
            <a:extLst>
              <a:ext uri="{FF2B5EF4-FFF2-40B4-BE49-F238E27FC236}">
                <a16:creationId xmlns:a16="http://schemas.microsoft.com/office/drawing/2014/main" id="{87047211-9084-0E1E-3C53-9F27B0D8A29F}"/>
              </a:ext>
            </a:extLst>
          </p:cNvPr>
          <p:cNvSpPr>
            <a:spLocks noChangeAspect="1" noChangeArrowheads="1"/>
          </p:cNvSpPr>
          <p:nvPr/>
        </p:nvSpPr>
        <p:spPr bwMode="auto">
          <a:xfrm>
            <a:off x="8991600" y="4991100"/>
            <a:ext cx="6172200" cy="6172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76BB7995-41E4-9C3C-4CDE-354896EAE535}"/>
              </a:ext>
            </a:extLst>
          </p:cNvPr>
          <p:cNvPicPr>
            <a:picLocks noChangeAspect="1"/>
          </p:cNvPicPr>
          <p:nvPr/>
        </p:nvPicPr>
        <p:blipFill>
          <a:blip r:embed="rId7"/>
          <a:stretch>
            <a:fillRect/>
          </a:stretch>
        </p:blipFill>
        <p:spPr>
          <a:xfrm>
            <a:off x="381000" y="0"/>
            <a:ext cx="17449800" cy="10286997"/>
          </a:xfrm>
          <a:prstGeom prst="rect">
            <a:avLst/>
          </a:prstGeom>
        </p:spPr>
      </p:pic>
      <p:pic>
        <p:nvPicPr>
          <p:cNvPr id="8" name="Picture 7">
            <a:extLst>
              <a:ext uri="{FF2B5EF4-FFF2-40B4-BE49-F238E27FC236}">
                <a16:creationId xmlns:a16="http://schemas.microsoft.com/office/drawing/2014/main" id="{1C4E7C11-11E8-3758-8C15-BB9B1539697D}"/>
              </a:ext>
            </a:extLst>
          </p:cNvPr>
          <p:cNvPicPr>
            <a:picLocks noChangeAspect="1"/>
          </p:cNvPicPr>
          <p:nvPr/>
        </p:nvPicPr>
        <p:blipFill>
          <a:blip r:embed="rId8"/>
          <a:stretch>
            <a:fillRect/>
          </a:stretch>
        </p:blipFill>
        <p:spPr>
          <a:xfrm>
            <a:off x="2628" y="0"/>
            <a:ext cx="18288000" cy="102870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243E">
                <a:alpha val="100000"/>
              </a:srgbClr>
            </a:gs>
            <a:gs pos="100000">
              <a:srgbClr val="312962">
                <a:alpha val="100000"/>
              </a:srgbClr>
            </a:gs>
          </a:gsLst>
          <a:lin ang="10800025"/>
        </a:gradFill>
        <a:effectLst/>
      </p:bgPr>
    </p:bg>
    <p:spTree>
      <p:nvGrpSpPr>
        <p:cNvPr id="1" name=""/>
        <p:cNvGrpSpPr/>
        <p:nvPr/>
      </p:nvGrpSpPr>
      <p:grpSpPr>
        <a:xfrm>
          <a:off x="0" y="0"/>
          <a:ext cx="0" cy="0"/>
          <a:chOff x="0" y="0"/>
          <a:chExt cx="0" cy="0"/>
        </a:xfrm>
      </p:grpSpPr>
      <p:sp>
        <p:nvSpPr>
          <p:cNvPr id="27" name="Freeform 5">
            <a:extLst>
              <a:ext uri="{FF2B5EF4-FFF2-40B4-BE49-F238E27FC236}">
                <a16:creationId xmlns:a16="http://schemas.microsoft.com/office/drawing/2014/main" id="{D810D74B-1D4A-17D5-A02E-AF9994CF3E8A}"/>
              </a:ext>
            </a:extLst>
          </p:cNvPr>
          <p:cNvSpPr/>
          <p:nvPr/>
        </p:nvSpPr>
        <p:spPr>
          <a:xfrm>
            <a:off x="533400" y="114300"/>
            <a:ext cx="17350999" cy="9982200"/>
          </a:xfrm>
          <a:custGeom>
            <a:avLst/>
            <a:gdLst/>
            <a:ahLst/>
            <a:cxnLst/>
            <a:rect l="l" t="t" r="r" b="b"/>
            <a:pathLst>
              <a:path w="3012821" h="2852801">
                <a:moveTo>
                  <a:pt x="0" y="475488"/>
                </a:moveTo>
                <a:cubicBezTo>
                  <a:pt x="0" y="212852"/>
                  <a:pt x="212852" y="0"/>
                  <a:pt x="475488" y="0"/>
                </a:cubicBezTo>
                <a:lnTo>
                  <a:pt x="2537333" y="0"/>
                </a:lnTo>
                <a:cubicBezTo>
                  <a:pt x="2799969" y="0"/>
                  <a:pt x="3012821" y="212852"/>
                  <a:pt x="3012821" y="475488"/>
                </a:cubicBezTo>
                <a:lnTo>
                  <a:pt x="3012821" y="2377313"/>
                </a:lnTo>
                <a:cubicBezTo>
                  <a:pt x="3012821" y="2639949"/>
                  <a:pt x="2799969" y="2852801"/>
                  <a:pt x="2537333" y="2852801"/>
                </a:cubicBezTo>
                <a:lnTo>
                  <a:pt x="475488" y="2852801"/>
                </a:lnTo>
                <a:cubicBezTo>
                  <a:pt x="212852" y="2852801"/>
                  <a:pt x="0" y="2639949"/>
                  <a:pt x="0" y="2377313"/>
                </a:cubicBezTo>
                <a:close/>
              </a:path>
            </a:pathLst>
          </a:custGeom>
          <a:gradFill rotWithShape="1">
            <a:gsLst>
              <a:gs pos="0">
                <a:srgbClr val="115CF9">
                  <a:alpha val="100000"/>
                </a:srgbClr>
              </a:gs>
              <a:gs pos="80000">
                <a:srgbClr val="312962">
                  <a:alpha val="100000"/>
                </a:srgbClr>
              </a:gs>
              <a:gs pos="100000">
                <a:srgbClr val="312962">
                  <a:alpha val="100000"/>
                </a:srgbClr>
              </a:gs>
            </a:gsLst>
            <a:lin ang="5400739"/>
          </a:gradFill>
        </p:spPr>
      </p:sp>
      <p:sp>
        <p:nvSpPr>
          <p:cNvPr id="28" name="TextBox 27">
            <a:extLst>
              <a:ext uri="{FF2B5EF4-FFF2-40B4-BE49-F238E27FC236}">
                <a16:creationId xmlns:a16="http://schemas.microsoft.com/office/drawing/2014/main" id="{9620C43E-B12E-03A4-22CE-3E1AEF4F01EC}"/>
              </a:ext>
            </a:extLst>
          </p:cNvPr>
          <p:cNvSpPr txBox="1"/>
          <p:nvPr/>
        </p:nvSpPr>
        <p:spPr>
          <a:xfrm>
            <a:off x="1524000" y="495300"/>
            <a:ext cx="11963400" cy="7848302"/>
          </a:xfrm>
          <a:prstGeom prst="rect">
            <a:avLst/>
          </a:prstGeom>
          <a:noFill/>
        </p:spPr>
        <p:txBody>
          <a:bodyPr wrap="square" rtlCol="0">
            <a:spAutoFit/>
          </a:bodyPr>
          <a:lstStyle/>
          <a:p>
            <a:r>
              <a:rPr lang="en-US" sz="2800" b="1" dirty="0">
                <a:solidFill>
                  <a:schemeClr val="bg1"/>
                </a:solidFill>
              </a:rPr>
              <a:t>Unit Cost Analysis:</a:t>
            </a:r>
            <a:endParaRPr lang="en-US" sz="2800" dirty="0">
              <a:solidFill>
                <a:schemeClr val="bg1"/>
              </a:solidFill>
            </a:endParaRPr>
          </a:p>
          <a:p>
            <a:pPr lvl="2">
              <a:buFont typeface="Arial" panose="020B0604020202020204" pitchFamily="34" charset="0"/>
              <a:buChar char="•"/>
            </a:pPr>
            <a:r>
              <a:rPr lang="en-US" sz="2800" dirty="0">
                <a:solidFill>
                  <a:schemeClr val="bg1"/>
                </a:solidFill>
              </a:rPr>
              <a:t>The majority of products have a unit cost between $0 and $118.23.</a:t>
            </a:r>
          </a:p>
          <a:p>
            <a:pPr lvl="2">
              <a:buFont typeface="Arial" panose="020B0604020202020204" pitchFamily="34" charset="0"/>
              <a:buChar char="•"/>
            </a:pPr>
            <a:r>
              <a:rPr lang="en-US" sz="2800" dirty="0">
                <a:solidFill>
                  <a:schemeClr val="bg1"/>
                </a:solidFill>
              </a:rPr>
              <a:t>There is a significant number of products with a unit cost between $118.23 and $235.98.</a:t>
            </a:r>
          </a:p>
          <a:p>
            <a:pPr lvl="2">
              <a:buFont typeface="Arial" panose="020B0604020202020204" pitchFamily="34" charset="0"/>
              <a:buChar char="•"/>
            </a:pPr>
            <a:r>
              <a:rPr lang="en-US" sz="2800" dirty="0">
                <a:solidFill>
                  <a:schemeClr val="bg1"/>
                </a:solidFill>
              </a:rPr>
              <a:t>The number of products decreases as the unit cost increases.</a:t>
            </a:r>
          </a:p>
          <a:p>
            <a:pPr lvl="2">
              <a:buFont typeface="Arial" panose="020B0604020202020204" pitchFamily="34" charset="0"/>
              <a:buChar char="•"/>
            </a:pPr>
            <a:r>
              <a:rPr lang="en-US" sz="2800" dirty="0">
                <a:solidFill>
                  <a:schemeClr val="bg1"/>
                </a:solidFill>
              </a:rPr>
              <a:t>There are a few products with a unit cost above $1060.22.</a:t>
            </a:r>
          </a:p>
          <a:p>
            <a:r>
              <a:rPr lang="en-US" sz="2800" b="1" dirty="0">
                <a:solidFill>
                  <a:schemeClr val="bg1"/>
                </a:solidFill>
              </a:rPr>
              <a:t>Unit Price Analysis:</a:t>
            </a:r>
            <a:endParaRPr lang="en-US" sz="2800" dirty="0">
              <a:solidFill>
                <a:schemeClr val="bg1"/>
              </a:solidFill>
            </a:endParaRPr>
          </a:p>
          <a:p>
            <a:pPr lvl="2">
              <a:buFont typeface="Arial" panose="020B0604020202020204" pitchFamily="34" charset="0"/>
              <a:buChar char="•"/>
            </a:pPr>
            <a:r>
              <a:rPr lang="en-US" sz="2800" dirty="0">
                <a:solidFill>
                  <a:schemeClr val="bg1"/>
                </a:solidFill>
              </a:rPr>
              <a:t>The majority of products have a unit price between $0 and $356.40.</a:t>
            </a:r>
          </a:p>
          <a:p>
            <a:pPr lvl="2">
              <a:buFont typeface="Arial" panose="020B0604020202020204" pitchFamily="34" charset="0"/>
              <a:buChar char="•"/>
            </a:pPr>
            <a:r>
              <a:rPr lang="en-US" sz="2800" dirty="0">
                <a:solidFill>
                  <a:schemeClr val="bg1"/>
                </a:solidFill>
              </a:rPr>
              <a:t>There is a significant number of products with a unit price between $356.40 and $711.85.</a:t>
            </a:r>
          </a:p>
          <a:p>
            <a:pPr lvl="2">
              <a:buFont typeface="Arial" panose="020B0604020202020204" pitchFamily="34" charset="0"/>
              <a:buChar char="•"/>
            </a:pPr>
            <a:r>
              <a:rPr lang="en-US" sz="2800" dirty="0">
                <a:solidFill>
                  <a:schemeClr val="bg1"/>
                </a:solidFill>
              </a:rPr>
              <a:t>The number of products decreases as the unit price increases.</a:t>
            </a:r>
          </a:p>
          <a:p>
            <a:pPr lvl="2">
              <a:buFont typeface="Arial" panose="020B0604020202020204" pitchFamily="34" charset="0"/>
              <a:buChar char="•"/>
            </a:pPr>
            <a:r>
              <a:rPr lang="en-US" sz="2800" dirty="0">
                <a:solidFill>
                  <a:schemeClr val="bg1"/>
                </a:solidFill>
              </a:rPr>
              <a:t>There are a few products with a unit price above $2844.54.</a:t>
            </a:r>
          </a:p>
          <a:p>
            <a:r>
              <a:rPr lang="en-US" sz="2800" b="1" dirty="0">
                <a:solidFill>
                  <a:schemeClr val="bg1"/>
                </a:solidFill>
              </a:rPr>
              <a:t>Overall Analysis:</a:t>
            </a:r>
            <a:endParaRPr lang="en-US" sz="2800" dirty="0">
              <a:solidFill>
                <a:schemeClr val="bg1"/>
              </a:solidFill>
            </a:endParaRPr>
          </a:p>
          <a:p>
            <a:pPr lvl="2">
              <a:buFont typeface="Arial" panose="020B0604020202020204" pitchFamily="34" charset="0"/>
              <a:buChar char="•"/>
            </a:pPr>
            <a:r>
              <a:rPr lang="en-US" sz="2800" dirty="0">
                <a:solidFill>
                  <a:schemeClr val="bg1"/>
                </a:solidFill>
              </a:rPr>
              <a:t>The distribution of unit cost and unit price is similar.</a:t>
            </a:r>
          </a:p>
          <a:p>
            <a:pPr lvl="2">
              <a:buFont typeface="Arial" panose="020B0604020202020204" pitchFamily="34" charset="0"/>
              <a:buChar char="•"/>
            </a:pPr>
            <a:r>
              <a:rPr lang="en-US" sz="2800" dirty="0">
                <a:solidFill>
                  <a:schemeClr val="bg1"/>
                </a:solidFill>
              </a:rPr>
              <a:t>The majority of products have a low unit cost and unit price.</a:t>
            </a:r>
          </a:p>
          <a:p>
            <a:pPr lvl="2">
              <a:buFont typeface="Arial" panose="020B0604020202020204" pitchFamily="34" charset="0"/>
              <a:buChar char="•"/>
            </a:pPr>
            <a:r>
              <a:rPr lang="en-US" sz="2800" dirty="0">
                <a:solidFill>
                  <a:schemeClr val="bg1"/>
                </a:solidFill>
              </a:rPr>
              <a:t>There is a small number of products with a high unit cost and unit price.</a:t>
            </a:r>
          </a:p>
          <a:p>
            <a:pPr lvl="2">
              <a:buFont typeface="Arial" panose="020B0604020202020204" pitchFamily="34" charset="0"/>
              <a:buChar char="•"/>
            </a:pPr>
            <a:r>
              <a:rPr lang="en-US" sz="2800" dirty="0">
                <a:solidFill>
                  <a:schemeClr val="bg1"/>
                </a:solidFill>
              </a:rPr>
              <a:t>The unit cost and unit price are not perfectly correlated. There are products with a low unit cost but a high unit price, and vice versa.</a:t>
            </a:r>
          </a:p>
        </p:txBody>
      </p:sp>
    </p:spTree>
    <p:extLst>
      <p:ext uri="{BB962C8B-B14F-4D97-AF65-F5344CB8AC3E}">
        <p14:creationId xmlns:p14="http://schemas.microsoft.com/office/powerpoint/2010/main" val="1305583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243E">
                <a:alpha val="100000"/>
              </a:srgbClr>
            </a:gs>
            <a:gs pos="100000">
              <a:srgbClr val="312962">
                <a:alpha val="100000"/>
              </a:srgbClr>
            </a:gs>
          </a:gsLst>
          <a:lin ang="10800025"/>
        </a:gradFill>
        <a:effectLst/>
      </p:bgPr>
    </p:bg>
    <p:spTree>
      <p:nvGrpSpPr>
        <p:cNvPr id="1" name=""/>
        <p:cNvGrpSpPr/>
        <p:nvPr/>
      </p:nvGrpSpPr>
      <p:grpSpPr>
        <a:xfrm>
          <a:off x="0" y="0"/>
          <a:ext cx="0" cy="0"/>
          <a:chOff x="0" y="0"/>
          <a:chExt cx="0" cy="0"/>
        </a:xfrm>
      </p:grpSpPr>
      <p:sp>
        <p:nvSpPr>
          <p:cNvPr id="27" name="Freeform 5">
            <a:extLst>
              <a:ext uri="{FF2B5EF4-FFF2-40B4-BE49-F238E27FC236}">
                <a16:creationId xmlns:a16="http://schemas.microsoft.com/office/drawing/2014/main" id="{D810D74B-1D4A-17D5-A02E-AF9994CF3E8A}"/>
              </a:ext>
            </a:extLst>
          </p:cNvPr>
          <p:cNvSpPr/>
          <p:nvPr/>
        </p:nvSpPr>
        <p:spPr>
          <a:xfrm>
            <a:off x="228600" y="152400"/>
            <a:ext cx="17350999" cy="9982200"/>
          </a:xfrm>
          <a:custGeom>
            <a:avLst/>
            <a:gdLst/>
            <a:ahLst/>
            <a:cxnLst/>
            <a:rect l="l" t="t" r="r" b="b"/>
            <a:pathLst>
              <a:path w="3012821" h="2852801">
                <a:moveTo>
                  <a:pt x="0" y="475488"/>
                </a:moveTo>
                <a:cubicBezTo>
                  <a:pt x="0" y="212852"/>
                  <a:pt x="212852" y="0"/>
                  <a:pt x="475488" y="0"/>
                </a:cubicBezTo>
                <a:lnTo>
                  <a:pt x="2537333" y="0"/>
                </a:lnTo>
                <a:cubicBezTo>
                  <a:pt x="2799969" y="0"/>
                  <a:pt x="3012821" y="212852"/>
                  <a:pt x="3012821" y="475488"/>
                </a:cubicBezTo>
                <a:lnTo>
                  <a:pt x="3012821" y="2377313"/>
                </a:lnTo>
                <a:cubicBezTo>
                  <a:pt x="3012821" y="2639949"/>
                  <a:pt x="2799969" y="2852801"/>
                  <a:pt x="2537333" y="2852801"/>
                </a:cubicBezTo>
                <a:lnTo>
                  <a:pt x="475488" y="2852801"/>
                </a:lnTo>
                <a:cubicBezTo>
                  <a:pt x="212852" y="2852801"/>
                  <a:pt x="0" y="2639949"/>
                  <a:pt x="0" y="2377313"/>
                </a:cubicBezTo>
                <a:close/>
              </a:path>
            </a:pathLst>
          </a:custGeom>
          <a:gradFill rotWithShape="1">
            <a:gsLst>
              <a:gs pos="0">
                <a:srgbClr val="115CF9">
                  <a:alpha val="100000"/>
                </a:srgbClr>
              </a:gs>
              <a:gs pos="80000">
                <a:srgbClr val="312962">
                  <a:alpha val="100000"/>
                </a:srgbClr>
              </a:gs>
              <a:gs pos="100000">
                <a:srgbClr val="312962">
                  <a:alpha val="100000"/>
                </a:srgbClr>
              </a:gs>
            </a:gsLst>
            <a:lin ang="5400739"/>
          </a:gradFill>
        </p:spPr>
      </p:sp>
      <p:pic>
        <p:nvPicPr>
          <p:cNvPr id="2050" name="Picture 2">
            <a:extLst>
              <a:ext uri="{FF2B5EF4-FFF2-40B4-BE49-F238E27FC236}">
                <a16:creationId xmlns:a16="http://schemas.microsoft.com/office/drawing/2014/main" id="{89F3C382-5145-04AC-D4C9-CF57112353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495299"/>
            <a:ext cx="11125200" cy="936902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33136FF-17FF-FF7A-2847-4E8B017E1C2F}"/>
              </a:ext>
            </a:extLst>
          </p:cNvPr>
          <p:cNvSpPr txBox="1"/>
          <p:nvPr/>
        </p:nvSpPr>
        <p:spPr>
          <a:xfrm>
            <a:off x="12801599" y="472189"/>
            <a:ext cx="4419601" cy="7109639"/>
          </a:xfrm>
          <a:prstGeom prst="rect">
            <a:avLst/>
          </a:prstGeom>
          <a:noFill/>
        </p:spPr>
        <p:txBody>
          <a:bodyPr wrap="square" rtlCol="0">
            <a:spAutoFit/>
          </a:bodyPr>
          <a:lstStyle/>
          <a:p>
            <a:r>
              <a:rPr lang="en-US" sz="2400" dirty="0">
                <a:solidFill>
                  <a:schemeClr val="bg1"/>
                </a:solidFill>
              </a:rPr>
              <a:t>USD is the dominant currency: The total quantity of products sold in USD is significantly higher than any other currency.</a:t>
            </a:r>
          </a:p>
          <a:p>
            <a:r>
              <a:rPr lang="en-US" sz="2400" dirty="0">
                <a:solidFill>
                  <a:schemeClr val="bg1"/>
                </a:solidFill>
              </a:rPr>
              <a:t>EUR and GBP also have significant sales: The total quantity of products sold in EUR and GBP is also relatively high. AUD, CAD, and other currencies have lower sales: The total quantity of products sold in AUD, CAD, and other currencies is much lower.</a:t>
            </a:r>
          </a:p>
          <a:p>
            <a:r>
              <a:rPr lang="en-US" sz="2400" dirty="0">
                <a:solidFill>
                  <a:schemeClr val="bg1"/>
                </a:solidFill>
              </a:rPr>
              <a:t>Most products are sold in quantities of 1 or 2: The majority of products are sold in quantities of 1 or 2. Higher quantities are less common: Higher quantities, such as 3 or more, are less common</a:t>
            </a:r>
          </a:p>
        </p:txBody>
      </p:sp>
    </p:spTree>
    <p:extLst>
      <p:ext uri="{BB962C8B-B14F-4D97-AF65-F5344CB8AC3E}">
        <p14:creationId xmlns:p14="http://schemas.microsoft.com/office/powerpoint/2010/main" val="19647059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243E">
                <a:alpha val="100000"/>
              </a:srgbClr>
            </a:gs>
            <a:gs pos="100000">
              <a:srgbClr val="312962">
                <a:alpha val="100000"/>
              </a:srgbClr>
            </a:gs>
          </a:gsLst>
          <a:lin ang="10800025"/>
        </a:gradFill>
        <a:effectLst/>
      </p:bgPr>
    </p:bg>
    <p:spTree>
      <p:nvGrpSpPr>
        <p:cNvPr id="1" name=""/>
        <p:cNvGrpSpPr/>
        <p:nvPr/>
      </p:nvGrpSpPr>
      <p:grpSpPr>
        <a:xfrm>
          <a:off x="0" y="0"/>
          <a:ext cx="0" cy="0"/>
          <a:chOff x="0" y="0"/>
          <a:chExt cx="0" cy="0"/>
        </a:xfrm>
      </p:grpSpPr>
      <p:sp>
        <p:nvSpPr>
          <p:cNvPr id="27" name="Freeform 5">
            <a:extLst>
              <a:ext uri="{FF2B5EF4-FFF2-40B4-BE49-F238E27FC236}">
                <a16:creationId xmlns:a16="http://schemas.microsoft.com/office/drawing/2014/main" id="{D810D74B-1D4A-17D5-A02E-AF9994CF3E8A}"/>
              </a:ext>
            </a:extLst>
          </p:cNvPr>
          <p:cNvSpPr/>
          <p:nvPr/>
        </p:nvSpPr>
        <p:spPr>
          <a:xfrm>
            <a:off x="228600" y="152400"/>
            <a:ext cx="17350999" cy="9982200"/>
          </a:xfrm>
          <a:custGeom>
            <a:avLst/>
            <a:gdLst/>
            <a:ahLst/>
            <a:cxnLst/>
            <a:rect l="l" t="t" r="r" b="b"/>
            <a:pathLst>
              <a:path w="3012821" h="2852801">
                <a:moveTo>
                  <a:pt x="0" y="475488"/>
                </a:moveTo>
                <a:cubicBezTo>
                  <a:pt x="0" y="212852"/>
                  <a:pt x="212852" y="0"/>
                  <a:pt x="475488" y="0"/>
                </a:cubicBezTo>
                <a:lnTo>
                  <a:pt x="2537333" y="0"/>
                </a:lnTo>
                <a:cubicBezTo>
                  <a:pt x="2799969" y="0"/>
                  <a:pt x="3012821" y="212852"/>
                  <a:pt x="3012821" y="475488"/>
                </a:cubicBezTo>
                <a:lnTo>
                  <a:pt x="3012821" y="2377313"/>
                </a:lnTo>
                <a:cubicBezTo>
                  <a:pt x="3012821" y="2639949"/>
                  <a:pt x="2799969" y="2852801"/>
                  <a:pt x="2537333" y="2852801"/>
                </a:cubicBezTo>
                <a:lnTo>
                  <a:pt x="475488" y="2852801"/>
                </a:lnTo>
                <a:cubicBezTo>
                  <a:pt x="212852" y="2852801"/>
                  <a:pt x="0" y="2639949"/>
                  <a:pt x="0" y="2377313"/>
                </a:cubicBezTo>
                <a:close/>
              </a:path>
            </a:pathLst>
          </a:custGeom>
          <a:gradFill rotWithShape="1">
            <a:gsLst>
              <a:gs pos="0">
                <a:srgbClr val="115CF9">
                  <a:alpha val="100000"/>
                </a:srgbClr>
              </a:gs>
              <a:gs pos="80000">
                <a:srgbClr val="312962">
                  <a:alpha val="100000"/>
                </a:srgbClr>
              </a:gs>
              <a:gs pos="100000">
                <a:srgbClr val="312962">
                  <a:alpha val="100000"/>
                </a:srgbClr>
              </a:gs>
            </a:gsLst>
            <a:lin ang="5400739"/>
          </a:gradFill>
        </p:spPr>
      </p:sp>
      <p:pic>
        <p:nvPicPr>
          <p:cNvPr id="4098" name="Picture 2">
            <a:extLst>
              <a:ext uri="{FF2B5EF4-FFF2-40B4-BE49-F238E27FC236}">
                <a16:creationId xmlns:a16="http://schemas.microsoft.com/office/drawing/2014/main" id="{D78462B9-47B2-2D0A-B442-DBED1E1D25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896" y="1181100"/>
            <a:ext cx="15714406" cy="746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31514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243E">
                <a:alpha val="100000"/>
              </a:srgbClr>
            </a:gs>
            <a:gs pos="100000">
              <a:srgbClr val="312962">
                <a:alpha val="100000"/>
              </a:srgbClr>
            </a:gs>
          </a:gsLst>
          <a:lin ang="10800025"/>
        </a:gradFill>
        <a:effectLst/>
      </p:bgPr>
    </p:bg>
    <p:spTree>
      <p:nvGrpSpPr>
        <p:cNvPr id="1" name=""/>
        <p:cNvGrpSpPr/>
        <p:nvPr/>
      </p:nvGrpSpPr>
      <p:grpSpPr>
        <a:xfrm>
          <a:off x="0" y="0"/>
          <a:ext cx="0" cy="0"/>
          <a:chOff x="0" y="0"/>
          <a:chExt cx="0" cy="0"/>
        </a:xfrm>
      </p:grpSpPr>
      <p:sp>
        <p:nvSpPr>
          <p:cNvPr id="27" name="Freeform 5">
            <a:extLst>
              <a:ext uri="{FF2B5EF4-FFF2-40B4-BE49-F238E27FC236}">
                <a16:creationId xmlns:a16="http://schemas.microsoft.com/office/drawing/2014/main" id="{D810D74B-1D4A-17D5-A02E-AF9994CF3E8A}"/>
              </a:ext>
            </a:extLst>
          </p:cNvPr>
          <p:cNvSpPr/>
          <p:nvPr/>
        </p:nvSpPr>
        <p:spPr>
          <a:xfrm>
            <a:off x="228600" y="152400"/>
            <a:ext cx="17350999" cy="9982200"/>
          </a:xfrm>
          <a:custGeom>
            <a:avLst/>
            <a:gdLst/>
            <a:ahLst/>
            <a:cxnLst/>
            <a:rect l="l" t="t" r="r" b="b"/>
            <a:pathLst>
              <a:path w="3012821" h="2852801">
                <a:moveTo>
                  <a:pt x="0" y="475488"/>
                </a:moveTo>
                <a:cubicBezTo>
                  <a:pt x="0" y="212852"/>
                  <a:pt x="212852" y="0"/>
                  <a:pt x="475488" y="0"/>
                </a:cubicBezTo>
                <a:lnTo>
                  <a:pt x="2537333" y="0"/>
                </a:lnTo>
                <a:cubicBezTo>
                  <a:pt x="2799969" y="0"/>
                  <a:pt x="3012821" y="212852"/>
                  <a:pt x="3012821" y="475488"/>
                </a:cubicBezTo>
                <a:lnTo>
                  <a:pt x="3012821" y="2377313"/>
                </a:lnTo>
                <a:cubicBezTo>
                  <a:pt x="3012821" y="2639949"/>
                  <a:pt x="2799969" y="2852801"/>
                  <a:pt x="2537333" y="2852801"/>
                </a:cubicBezTo>
                <a:lnTo>
                  <a:pt x="475488" y="2852801"/>
                </a:lnTo>
                <a:cubicBezTo>
                  <a:pt x="212852" y="2852801"/>
                  <a:pt x="0" y="2639949"/>
                  <a:pt x="0" y="2377313"/>
                </a:cubicBezTo>
                <a:close/>
              </a:path>
            </a:pathLst>
          </a:custGeom>
          <a:gradFill rotWithShape="1">
            <a:gsLst>
              <a:gs pos="0">
                <a:srgbClr val="115CF9">
                  <a:alpha val="100000"/>
                </a:srgbClr>
              </a:gs>
              <a:gs pos="80000">
                <a:srgbClr val="312962">
                  <a:alpha val="100000"/>
                </a:srgbClr>
              </a:gs>
              <a:gs pos="100000">
                <a:srgbClr val="312962">
                  <a:alpha val="100000"/>
                </a:srgbClr>
              </a:gs>
            </a:gsLst>
            <a:lin ang="5400739"/>
          </a:gradFill>
        </p:spPr>
      </p:sp>
      <p:sp>
        <p:nvSpPr>
          <p:cNvPr id="9" name="TextBox 8">
            <a:extLst>
              <a:ext uri="{FF2B5EF4-FFF2-40B4-BE49-F238E27FC236}">
                <a16:creationId xmlns:a16="http://schemas.microsoft.com/office/drawing/2014/main" id="{D33136FF-17FF-FF7A-2847-4E8B017E1C2F}"/>
              </a:ext>
            </a:extLst>
          </p:cNvPr>
          <p:cNvSpPr txBox="1"/>
          <p:nvPr/>
        </p:nvSpPr>
        <p:spPr>
          <a:xfrm>
            <a:off x="1524000" y="439638"/>
            <a:ext cx="14478000" cy="9694962"/>
          </a:xfrm>
          <a:prstGeom prst="rect">
            <a:avLst/>
          </a:prstGeom>
          <a:noFill/>
        </p:spPr>
        <p:txBody>
          <a:bodyPr wrap="square" rtlCol="0">
            <a:spAutoFit/>
          </a:bodyPr>
          <a:lstStyle/>
          <a:p>
            <a:r>
              <a:rPr lang="en-US" sz="2400" b="1" i="0" dirty="0">
                <a:solidFill>
                  <a:schemeClr val="bg1"/>
                </a:solidFill>
                <a:effectLst/>
                <a:latin typeface="Helvetica Neue"/>
              </a:rPr>
              <a:t>The outliers in 'Unit Cost USD' are primarily high-end products like refrigerators and televisions, which have significantly higher costs compared to other products in the dataset. These products represent about 7.27% of the total products, indicating that they are a small but distinct group with higher costs.</a:t>
            </a:r>
          </a:p>
          <a:p>
            <a:endParaRPr lang="en-US" sz="2400" b="1" dirty="0">
              <a:solidFill>
                <a:schemeClr val="bg1"/>
              </a:solidFill>
            </a:endParaRPr>
          </a:p>
          <a:p>
            <a:r>
              <a:rPr lang="en-US" sz="2400" b="1" dirty="0">
                <a:solidFill>
                  <a:schemeClr val="bg1"/>
                </a:solidFill>
              </a:rPr>
              <a:t>Unit Cost Analysis:</a:t>
            </a:r>
            <a:endParaRPr lang="en-US" sz="2400" dirty="0">
              <a:solidFill>
                <a:schemeClr val="bg1"/>
              </a:solidFill>
            </a:endParaRPr>
          </a:p>
          <a:p>
            <a:pPr lvl="2">
              <a:buFont typeface="Arial" panose="020B0604020202020204" pitchFamily="34" charset="0"/>
              <a:buChar char="•"/>
            </a:pPr>
            <a:r>
              <a:rPr lang="en-US" sz="2400" dirty="0">
                <a:solidFill>
                  <a:schemeClr val="bg1"/>
                </a:solidFill>
              </a:rPr>
              <a:t>The median unit cost is around 150 USD.</a:t>
            </a:r>
          </a:p>
          <a:p>
            <a:pPr lvl="2">
              <a:buFont typeface="Arial" panose="020B0604020202020204" pitchFamily="34" charset="0"/>
              <a:buChar char="•"/>
            </a:pPr>
            <a:r>
              <a:rPr lang="en-US" sz="2400" dirty="0">
                <a:solidFill>
                  <a:schemeClr val="bg1"/>
                </a:solidFill>
              </a:rPr>
              <a:t>The interquartile range (IQR) is relatively small, indicating that the majority of unit costs are clustered around the median.</a:t>
            </a:r>
          </a:p>
          <a:p>
            <a:pPr lvl="2">
              <a:buFont typeface="Arial" panose="020B0604020202020204" pitchFamily="34" charset="0"/>
              <a:buChar char="•"/>
            </a:pPr>
            <a:r>
              <a:rPr lang="en-US" sz="2400" dirty="0">
                <a:solidFill>
                  <a:schemeClr val="bg1"/>
                </a:solidFill>
              </a:rPr>
              <a:t>There are a few outliers on the right side of the plot, indicating that there are a few products with unit costs significantly higher than the majority.</a:t>
            </a:r>
          </a:p>
          <a:p>
            <a:pPr lvl="2">
              <a:buFont typeface="Arial" panose="020B0604020202020204" pitchFamily="34" charset="0"/>
              <a:buChar char="•"/>
            </a:pPr>
            <a:r>
              <a:rPr lang="en-US" sz="2400" dirty="0">
                <a:solidFill>
                  <a:schemeClr val="bg1"/>
                </a:solidFill>
              </a:rPr>
              <a:t>The distribution is skewed to the right, meaning that there are more products with higher unit costs than lower unit costs.</a:t>
            </a:r>
          </a:p>
          <a:p>
            <a:r>
              <a:rPr lang="en-US" sz="2400" b="1" dirty="0">
                <a:solidFill>
                  <a:schemeClr val="bg1"/>
                </a:solidFill>
              </a:rPr>
              <a:t>Unit Price Analysis:</a:t>
            </a:r>
            <a:endParaRPr lang="en-US" sz="2400" dirty="0">
              <a:solidFill>
                <a:schemeClr val="bg1"/>
              </a:solidFill>
            </a:endParaRPr>
          </a:p>
          <a:p>
            <a:pPr lvl="2">
              <a:buFont typeface="Arial" panose="020B0604020202020204" pitchFamily="34" charset="0"/>
              <a:buChar char="•"/>
            </a:pPr>
            <a:r>
              <a:rPr lang="en-US" sz="2400" dirty="0">
                <a:solidFill>
                  <a:schemeClr val="bg1"/>
                </a:solidFill>
              </a:rPr>
              <a:t>The median unit price is around 500 USD.</a:t>
            </a:r>
          </a:p>
          <a:p>
            <a:pPr lvl="2">
              <a:buFont typeface="Arial" panose="020B0604020202020204" pitchFamily="34" charset="0"/>
              <a:buChar char="•"/>
            </a:pPr>
            <a:r>
              <a:rPr lang="en-US" sz="2400" dirty="0">
                <a:solidFill>
                  <a:schemeClr val="bg1"/>
                </a:solidFill>
              </a:rPr>
              <a:t>The IQR is larger than the IQR for unit cost, indicating that the unit prices are more spread out.</a:t>
            </a:r>
          </a:p>
          <a:p>
            <a:pPr lvl="2">
              <a:buFont typeface="Arial" panose="020B0604020202020204" pitchFamily="34" charset="0"/>
              <a:buChar char="•"/>
            </a:pPr>
            <a:r>
              <a:rPr lang="en-US" sz="2400" dirty="0">
                <a:solidFill>
                  <a:schemeClr val="bg1"/>
                </a:solidFill>
              </a:rPr>
              <a:t>There are a few outliers on the right side of the plot, indicating that there are a few products with unit prices significantly higher than the majority.</a:t>
            </a:r>
          </a:p>
          <a:p>
            <a:pPr lvl="2">
              <a:buFont typeface="Arial" panose="020B0604020202020204" pitchFamily="34" charset="0"/>
              <a:buChar char="•"/>
            </a:pPr>
            <a:r>
              <a:rPr lang="en-US" sz="2400" dirty="0">
                <a:solidFill>
                  <a:schemeClr val="bg1"/>
                </a:solidFill>
              </a:rPr>
              <a:t>The distribution is also skewed to the right, meaning that there are more products with higher unit prices than lower unit prices.</a:t>
            </a:r>
          </a:p>
          <a:p>
            <a:r>
              <a:rPr lang="en-US" sz="2400" b="1" dirty="0">
                <a:solidFill>
                  <a:schemeClr val="bg1"/>
                </a:solidFill>
              </a:rPr>
              <a:t>Overall Analysis:</a:t>
            </a:r>
            <a:endParaRPr lang="en-US" sz="2400" dirty="0">
              <a:solidFill>
                <a:schemeClr val="bg1"/>
              </a:solidFill>
            </a:endParaRPr>
          </a:p>
          <a:p>
            <a:pPr lvl="2">
              <a:buFont typeface="Arial" panose="020B0604020202020204" pitchFamily="34" charset="0"/>
              <a:buChar char="•"/>
            </a:pPr>
            <a:r>
              <a:rPr lang="en-US" sz="2400" dirty="0">
                <a:solidFill>
                  <a:schemeClr val="bg1"/>
                </a:solidFill>
              </a:rPr>
              <a:t>Both the unit cost and unit price distributions are skewed to the right, indicating that there are more products with higher costs and prices than lower costs and prices.</a:t>
            </a:r>
          </a:p>
          <a:p>
            <a:pPr lvl="2">
              <a:buFont typeface="Arial" panose="020B0604020202020204" pitchFamily="34" charset="0"/>
              <a:buChar char="•"/>
            </a:pPr>
            <a:r>
              <a:rPr lang="en-US" sz="2400" dirty="0">
                <a:solidFill>
                  <a:schemeClr val="bg1"/>
                </a:solidFill>
              </a:rPr>
              <a:t>The unit prices are more spread out than the unit costs, as indicated by the larger IQR for unit price.</a:t>
            </a:r>
          </a:p>
          <a:p>
            <a:pPr lvl="2">
              <a:buFont typeface="Arial" panose="020B0604020202020204" pitchFamily="34" charset="0"/>
              <a:buChar char="•"/>
            </a:pPr>
            <a:r>
              <a:rPr lang="en-US" sz="2400" dirty="0">
                <a:solidFill>
                  <a:schemeClr val="bg1"/>
                </a:solidFill>
              </a:rPr>
              <a:t>There are a few outliers in both distributions, indicating that there are a few products with extremely high costs and prices.</a:t>
            </a:r>
          </a:p>
        </p:txBody>
      </p:sp>
    </p:spTree>
    <p:extLst>
      <p:ext uri="{BB962C8B-B14F-4D97-AF65-F5344CB8AC3E}">
        <p14:creationId xmlns:p14="http://schemas.microsoft.com/office/powerpoint/2010/main" val="10036173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243E">
                <a:alpha val="100000"/>
              </a:srgbClr>
            </a:gs>
            <a:gs pos="100000">
              <a:srgbClr val="312962">
                <a:alpha val="100000"/>
              </a:srgbClr>
            </a:gs>
          </a:gsLst>
          <a:lin ang="10800025"/>
        </a:gradFill>
        <a:effectLst/>
      </p:bgPr>
    </p:bg>
    <p:spTree>
      <p:nvGrpSpPr>
        <p:cNvPr id="1" name=""/>
        <p:cNvGrpSpPr/>
        <p:nvPr/>
      </p:nvGrpSpPr>
      <p:grpSpPr>
        <a:xfrm>
          <a:off x="0" y="0"/>
          <a:ext cx="0" cy="0"/>
          <a:chOff x="0" y="0"/>
          <a:chExt cx="0" cy="0"/>
        </a:xfrm>
      </p:grpSpPr>
      <p:sp>
        <p:nvSpPr>
          <p:cNvPr id="27" name="Freeform 5">
            <a:extLst>
              <a:ext uri="{FF2B5EF4-FFF2-40B4-BE49-F238E27FC236}">
                <a16:creationId xmlns:a16="http://schemas.microsoft.com/office/drawing/2014/main" id="{D810D74B-1D4A-17D5-A02E-AF9994CF3E8A}"/>
              </a:ext>
            </a:extLst>
          </p:cNvPr>
          <p:cNvSpPr/>
          <p:nvPr/>
        </p:nvSpPr>
        <p:spPr>
          <a:xfrm>
            <a:off x="754623" y="2019300"/>
            <a:ext cx="16778753" cy="5638800"/>
          </a:xfrm>
          <a:custGeom>
            <a:avLst/>
            <a:gdLst/>
            <a:ahLst/>
            <a:cxnLst/>
            <a:rect l="l" t="t" r="r" b="b"/>
            <a:pathLst>
              <a:path w="3012821" h="2852801">
                <a:moveTo>
                  <a:pt x="0" y="475488"/>
                </a:moveTo>
                <a:cubicBezTo>
                  <a:pt x="0" y="212852"/>
                  <a:pt x="212852" y="0"/>
                  <a:pt x="475488" y="0"/>
                </a:cubicBezTo>
                <a:lnTo>
                  <a:pt x="2537333" y="0"/>
                </a:lnTo>
                <a:cubicBezTo>
                  <a:pt x="2799969" y="0"/>
                  <a:pt x="3012821" y="212852"/>
                  <a:pt x="3012821" y="475488"/>
                </a:cubicBezTo>
                <a:lnTo>
                  <a:pt x="3012821" y="2377313"/>
                </a:lnTo>
                <a:cubicBezTo>
                  <a:pt x="3012821" y="2639949"/>
                  <a:pt x="2799969" y="2852801"/>
                  <a:pt x="2537333" y="2852801"/>
                </a:cubicBezTo>
                <a:lnTo>
                  <a:pt x="475488" y="2852801"/>
                </a:lnTo>
                <a:cubicBezTo>
                  <a:pt x="212852" y="2852801"/>
                  <a:pt x="0" y="2639949"/>
                  <a:pt x="0" y="2377313"/>
                </a:cubicBezTo>
                <a:close/>
              </a:path>
            </a:pathLst>
          </a:custGeom>
          <a:gradFill rotWithShape="1">
            <a:gsLst>
              <a:gs pos="0">
                <a:srgbClr val="115CF9">
                  <a:alpha val="100000"/>
                </a:srgbClr>
              </a:gs>
              <a:gs pos="80000">
                <a:srgbClr val="312962">
                  <a:alpha val="100000"/>
                </a:srgbClr>
              </a:gs>
              <a:gs pos="100000">
                <a:srgbClr val="312962">
                  <a:alpha val="100000"/>
                </a:srgbClr>
              </a:gs>
            </a:gsLst>
            <a:lin ang="5400739"/>
          </a:gradFill>
        </p:spPr>
      </p:sp>
      <p:grpSp>
        <p:nvGrpSpPr>
          <p:cNvPr id="29" name="Group 4">
            <a:extLst>
              <a:ext uri="{FF2B5EF4-FFF2-40B4-BE49-F238E27FC236}">
                <a16:creationId xmlns:a16="http://schemas.microsoft.com/office/drawing/2014/main" id="{ECAF3A8D-89AD-6EFD-D699-BCD0FB9457C6}"/>
              </a:ext>
            </a:extLst>
          </p:cNvPr>
          <p:cNvGrpSpPr/>
          <p:nvPr/>
        </p:nvGrpSpPr>
        <p:grpSpPr>
          <a:xfrm>
            <a:off x="4989633" y="3695700"/>
            <a:ext cx="8308731" cy="1929924"/>
            <a:chOff x="0" y="0"/>
            <a:chExt cx="9623400" cy="4279400"/>
          </a:xfrm>
        </p:grpSpPr>
        <p:sp>
          <p:nvSpPr>
            <p:cNvPr id="30" name="Freeform 5">
              <a:extLst>
                <a:ext uri="{FF2B5EF4-FFF2-40B4-BE49-F238E27FC236}">
                  <a16:creationId xmlns:a16="http://schemas.microsoft.com/office/drawing/2014/main" id="{7822DF99-F9D8-91A7-ECB6-5AC013F01B5E}"/>
                </a:ext>
              </a:extLst>
            </p:cNvPr>
            <p:cNvSpPr/>
            <p:nvPr/>
          </p:nvSpPr>
          <p:spPr>
            <a:xfrm>
              <a:off x="0" y="0"/>
              <a:ext cx="9623426" cy="4279392"/>
            </a:xfrm>
            <a:custGeom>
              <a:avLst/>
              <a:gdLst/>
              <a:ahLst/>
              <a:cxnLst/>
              <a:rect l="l" t="t" r="r" b="b"/>
              <a:pathLst>
                <a:path w="9623426" h="4279392">
                  <a:moveTo>
                    <a:pt x="0" y="738632"/>
                  </a:moveTo>
                  <a:cubicBezTo>
                    <a:pt x="0" y="330327"/>
                    <a:pt x="334264" y="0"/>
                    <a:pt x="745744" y="0"/>
                  </a:cubicBezTo>
                  <a:lnTo>
                    <a:pt x="8877681" y="0"/>
                  </a:lnTo>
                  <a:lnTo>
                    <a:pt x="8877681" y="38100"/>
                  </a:lnTo>
                  <a:lnTo>
                    <a:pt x="8877681" y="0"/>
                  </a:lnTo>
                  <a:cubicBezTo>
                    <a:pt x="9289162" y="0"/>
                    <a:pt x="9623426" y="330327"/>
                    <a:pt x="9623426" y="738632"/>
                  </a:cubicBezTo>
                  <a:lnTo>
                    <a:pt x="9585326" y="738632"/>
                  </a:lnTo>
                  <a:lnTo>
                    <a:pt x="9623426" y="738632"/>
                  </a:lnTo>
                  <a:lnTo>
                    <a:pt x="9623426" y="3540760"/>
                  </a:lnTo>
                  <a:lnTo>
                    <a:pt x="9585326" y="3540760"/>
                  </a:lnTo>
                  <a:lnTo>
                    <a:pt x="9623426" y="3540760"/>
                  </a:lnTo>
                  <a:cubicBezTo>
                    <a:pt x="9623426" y="3949065"/>
                    <a:pt x="9289162" y="4279392"/>
                    <a:pt x="8877681" y="4279392"/>
                  </a:cubicBezTo>
                  <a:lnTo>
                    <a:pt x="8877681" y="4241292"/>
                  </a:lnTo>
                  <a:lnTo>
                    <a:pt x="8877681" y="4279392"/>
                  </a:lnTo>
                  <a:lnTo>
                    <a:pt x="745744" y="4279392"/>
                  </a:lnTo>
                  <a:lnTo>
                    <a:pt x="745744" y="4241292"/>
                  </a:lnTo>
                  <a:lnTo>
                    <a:pt x="745744" y="4279392"/>
                  </a:lnTo>
                  <a:cubicBezTo>
                    <a:pt x="334264" y="4279392"/>
                    <a:pt x="0" y="3949065"/>
                    <a:pt x="0" y="3540760"/>
                  </a:cubicBezTo>
                  <a:lnTo>
                    <a:pt x="0" y="738632"/>
                  </a:lnTo>
                  <a:lnTo>
                    <a:pt x="38100" y="738632"/>
                  </a:lnTo>
                  <a:lnTo>
                    <a:pt x="0" y="738632"/>
                  </a:lnTo>
                  <a:moveTo>
                    <a:pt x="76200" y="738632"/>
                  </a:moveTo>
                  <a:lnTo>
                    <a:pt x="76200" y="3540760"/>
                  </a:lnTo>
                  <a:lnTo>
                    <a:pt x="38100" y="3540760"/>
                  </a:lnTo>
                  <a:lnTo>
                    <a:pt x="76200" y="3540760"/>
                  </a:lnTo>
                  <a:cubicBezTo>
                    <a:pt x="76200" y="3906266"/>
                    <a:pt x="375539" y="4203192"/>
                    <a:pt x="745744" y="4203192"/>
                  </a:cubicBezTo>
                  <a:lnTo>
                    <a:pt x="8877681" y="4203192"/>
                  </a:lnTo>
                  <a:cubicBezTo>
                    <a:pt x="9247760" y="4203192"/>
                    <a:pt x="9547226" y="3906266"/>
                    <a:pt x="9547226" y="3540760"/>
                  </a:cubicBezTo>
                  <a:lnTo>
                    <a:pt x="9547226" y="738632"/>
                  </a:lnTo>
                  <a:cubicBezTo>
                    <a:pt x="9547225" y="373126"/>
                    <a:pt x="9247759" y="76200"/>
                    <a:pt x="8877681" y="76200"/>
                  </a:cubicBezTo>
                  <a:lnTo>
                    <a:pt x="745744" y="76200"/>
                  </a:lnTo>
                  <a:lnTo>
                    <a:pt x="745744" y="38100"/>
                  </a:lnTo>
                  <a:lnTo>
                    <a:pt x="745744" y="76200"/>
                  </a:lnTo>
                  <a:cubicBezTo>
                    <a:pt x="375539" y="76200"/>
                    <a:pt x="76200" y="373126"/>
                    <a:pt x="76200" y="738632"/>
                  </a:cubicBezTo>
                  <a:close/>
                </a:path>
              </a:pathLst>
            </a:custGeom>
            <a:solidFill>
              <a:srgbClr val="115CF9"/>
            </a:solidFill>
          </p:spPr>
        </p:sp>
      </p:grpSp>
      <p:sp>
        <p:nvSpPr>
          <p:cNvPr id="31" name="TextBox 30">
            <a:extLst>
              <a:ext uri="{FF2B5EF4-FFF2-40B4-BE49-F238E27FC236}">
                <a16:creationId xmlns:a16="http://schemas.microsoft.com/office/drawing/2014/main" id="{6F35EA89-30CE-AEDD-EFAF-1E1E17E721BA}"/>
              </a:ext>
            </a:extLst>
          </p:cNvPr>
          <p:cNvSpPr txBox="1"/>
          <p:nvPr/>
        </p:nvSpPr>
        <p:spPr>
          <a:xfrm>
            <a:off x="5867400" y="4471506"/>
            <a:ext cx="8001000" cy="651653"/>
          </a:xfrm>
          <a:prstGeom prst="rect">
            <a:avLst/>
          </a:prstGeom>
          <a:noFill/>
        </p:spPr>
        <p:txBody>
          <a:bodyPr wrap="square">
            <a:spAutoFit/>
          </a:bodyPr>
          <a:lstStyle/>
          <a:p>
            <a:pPr algn="l">
              <a:lnSpc>
                <a:spcPts val="3359"/>
              </a:lnSpc>
            </a:pPr>
            <a:r>
              <a:rPr lang="en-US" sz="8000" b="1" dirty="0">
                <a:solidFill>
                  <a:schemeClr val="bg1"/>
                </a:solidFill>
                <a:effectLst/>
                <a:latin typeface="Segoe UI" panose="020B0502040204020203" pitchFamily="34" charset="0"/>
                <a:ea typeface="Aptos" panose="020B0004020202020204" pitchFamily="34" charset="0"/>
                <a:cs typeface="Segoe UI" panose="020B0502040204020203" pitchFamily="34" charset="0"/>
              </a:rPr>
              <a:t>Presentation</a:t>
            </a:r>
            <a:endParaRPr lang="en-US" sz="8000" b="1" dirty="0">
              <a:solidFill>
                <a:schemeClr val="bg1"/>
              </a:solidFill>
              <a:latin typeface="Segoe UI" panose="020B0502040204020203" pitchFamily="34" charset="0"/>
              <a:ea typeface="DM Sans"/>
              <a:cs typeface="Segoe UI" panose="020B0502040204020203" pitchFamily="34" charset="0"/>
              <a:sym typeface="DM Sans"/>
            </a:endParaRPr>
          </a:p>
        </p:txBody>
      </p:sp>
      <p:grpSp>
        <p:nvGrpSpPr>
          <p:cNvPr id="2" name="Group 1">
            <a:extLst>
              <a:ext uri="{FF2B5EF4-FFF2-40B4-BE49-F238E27FC236}">
                <a16:creationId xmlns:a16="http://schemas.microsoft.com/office/drawing/2014/main" id="{67FE8A5E-3764-46E0-847F-B26104B4827E}"/>
              </a:ext>
            </a:extLst>
          </p:cNvPr>
          <p:cNvGrpSpPr/>
          <p:nvPr/>
        </p:nvGrpSpPr>
        <p:grpSpPr>
          <a:xfrm>
            <a:off x="15925800" y="190500"/>
            <a:ext cx="2159718" cy="1619174"/>
            <a:chOff x="15087599" y="190500"/>
            <a:chExt cx="2997919" cy="2209800"/>
          </a:xfrm>
        </p:grpSpPr>
        <p:sp>
          <p:nvSpPr>
            <p:cNvPr id="3" name="Rectangle: Rounded Corners 2">
              <a:extLst>
                <a:ext uri="{FF2B5EF4-FFF2-40B4-BE49-F238E27FC236}">
                  <a16:creationId xmlns:a16="http://schemas.microsoft.com/office/drawing/2014/main" id="{EC6165FE-5DBD-4EA2-12AD-D25D8D447AFF}"/>
                </a:ext>
              </a:extLst>
            </p:cNvPr>
            <p:cNvSpPr/>
            <p:nvPr/>
          </p:nvSpPr>
          <p:spPr>
            <a:xfrm>
              <a:off x="15087599" y="190500"/>
              <a:ext cx="2997919" cy="22098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AAB8318-B55E-78EB-0570-72EA75FFF8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55147" y="190500"/>
              <a:ext cx="2462822" cy="2068791"/>
            </a:xfrm>
            <a:prstGeom prst="rect">
              <a:avLst/>
            </a:prstGeom>
          </p:spPr>
        </p:pic>
      </p:grpSp>
    </p:spTree>
    <p:extLst>
      <p:ext uri="{BB962C8B-B14F-4D97-AF65-F5344CB8AC3E}">
        <p14:creationId xmlns:p14="http://schemas.microsoft.com/office/powerpoint/2010/main" val="27546230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243E">
                <a:alpha val="100000"/>
              </a:srgbClr>
            </a:gs>
            <a:gs pos="100000">
              <a:srgbClr val="312962">
                <a:alpha val="100000"/>
              </a:srgbClr>
            </a:gs>
          </a:gsLst>
          <a:lin ang="10800025"/>
        </a:gradFill>
        <a:effectLst/>
      </p:bgPr>
    </p:bg>
    <p:spTree>
      <p:nvGrpSpPr>
        <p:cNvPr id="1" name=""/>
        <p:cNvGrpSpPr/>
        <p:nvPr/>
      </p:nvGrpSpPr>
      <p:grpSpPr>
        <a:xfrm>
          <a:off x="0" y="0"/>
          <a:ext cx="0" cy="0"/>
          <a:chOff x="0" y="0"/>
          <a:chExt cx="0" cy="0"/>
        </a:xfrm>
      </p:grpSpPr>
      <p:sp>
        <p:nvSpPr>
          <p:cNvPr id="2" name="Freeform 2"/>
          <p:cNvSpPr/>
          <p:nvPr/>
        </p:nvSpPr>
        <p:spPr>
          <a:xfrm>
            <a:off x="122" y="2896170"/>
            <a:ext cx="7122890" cy="7391194"/>
          </a:xfrm>
          <a:custGeom>
            <a:avLst/>
            <a:gdLst/>
            <a:ahLst/>
            <a:cxnLst/>
            <a:rect l="l" t="t" r="r" b="b"/>
            <a:pathLst>
              <a:path w="7122890" h="7391194">
                <a:moveTo>
                  <a:pt x="0" y="0"/>
                </a:moveTo>
                <a:lnTo>
                  <a:pt x="7122890" y="0"/>
                </a:lnTo>
                <a:lnTo>
                  <a:pt x="7122890" y="7391194"/>
                </a:lnTo>
                <a:lnTo>
                  <a:pt x="0" y="73911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4881302" y="-204"/>
            <a:ext cx="3406872" cy="9026866"/>
          </a:xfrm>
          <a:custGeom>
            <a:avLst/>
            <a:gdLst/>
            <a:ahLst/>
            <a:cxnLst/>
            <a:rect l="l" t="t" r="r" b="b"/>
            <a:pathLst>
              <a:path w="3406872" h="9026866">
                <a:moveTo>
                  <a:pt x="0" y="0"/>
                </a:moveTo>
                <a:lnTo>
                  <a:pt x="3406872" y="0"/>
                </a:lnTo>
                <a:lnTo>
                  <a:pt x="3406872" y="9026866"/>
                </a:lnTo>
                <a:lnTo>
                  <a:pt x="0" y="90268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5">
            <a:extLst>
              <a:ext uri="{FF2B5EF4-FFF2-40B4-BE49-F238E27FC236}">
                <a16:creationId xmlns:a16="http://schemas.microsoft.com/office/drawing/2014/main" id="{48E42D9F-CEAB-1400-5DB5-4036A65CE1B5}"/>
              </a:ext>
            </a:extLst>
          </p:cNvPr>
          <p:cNvSpPr/>
          <p:nvPr/>
        </p:nvSpPr>
        <p:spPr>
          <a:xfrm>
            <a:off x="457200" y="800100"/>
            <a:ext cx="17373600" cy="9296400"/>
          </a:xfrm>
          <a:custGeom>
            <a:avLst/>
            <a:gdLst/>
            <a:ahLst/>
            <a:cxnLst/>
            <a:rect l="l" t="t" r="r" b="b"/>
            <a:pathLst>
              <a:path w="3012821" h="2852801">
                <a:moveTo>
                  <a:pt x="0" y="475488"/>
                </a:moveTo>
                <a:cubicBezTo>
                  <a:pt x="0" y="212852"/>
                  <a:pt x="212852" y="0"/>
                  <a:pt x="475488" y="0"/>
                </a:cubicBezTo>
                <a:lnTo>
                  <a:pt x="2537333" y="0"/>
                </a:lnTo>
                <a:cubicBezTo>
                  <a:pt x="2799969" y="0"/>
                  <a:pt x="3012821" y="212852"/>
                  <a:pt x="3012821" y="475488"/>
                </a:cubicBezTo>
                <a:lnTo>
                  <a:pt x="3012821" y="2377313"/>
                </a:lnTo>
                <a:cubicBezTo>
                  <a:pt x="3012821" y="2639949"/>
                  <a:pt x="2799969" y="2852801"/>
                  <a:pt x="2537333" y="2852801"/>
                </a:cubicBezTo>
                <a:lnTo>
                  <a:pt x="475488" y="2852801"/>
                </a:lnTo>
                <a:cubicBezTo>
                  <a:pt x="212852" y="2852801"/>
                  <a:pt x="0" y="2639949"/>
                  <a:pt x="0" y="2377313"/>
                </a:cubicBezTo>
                <a:close/>
              </a:path>
            </a:pathLst>
          </a:custGeom>
          <a:gradFill rotWithShape="1">
            <a:gsLst>
              <a:gs pos="0">
                <a:srgbClr val="115CF9">
                  <a:alpha val="100000"/>
                </a:srgbClr>
              </a:gs>
              <a:gs pos="80000">
                <a:srgbClr val="312962">
                  <a:alpha val="100000"/>
                </a:srgbClr>
              </a:gs>
              <a:gs pos="100000">
                <a:srgbClr val="312962">
                  <a:alpha val="100000"/>
                </a:srgbClr>
              </a:gs>
            </a:gsLst>
            <a:lin ang="5400739"/>
          </a:gradFill>
        </p:spPr>
      </p:sp>
      <p:pic>
        <p:nvPicPr>
          <p:cNvPr id="16" name="Picture 15">
            <a:extLst>
              <a:ext uri="{FF2B5EF4-FFF2-40B4-BE49-F238E27FC236}">
                <a16:creationId xmlns:a16="http://schemas.microsoft.com/office/drawing/2014/main" id="{C15829EB-8C2B-3430-6936-0E5A11FA19A9}"/>
              </a:ext>
            </a:extLst>
          </p:cNvPr>
          <p:cNvPicPr>
            <a:picLocks noChangeAspect="1"/>
          </p:cNvPicPr>
          <p:nvPr/>
        </p:nvPicPr>
        <p:blipFill>
          <a:blip r:embed="rId7"/>
          <a:stretch>
            <a:fillRect/>
          </a:stretch>
        </p:blipFill>
        <p:spPr>
          <a:xfrm>
            <a:off x="609600" y="190500"/>
            <a:ext cx="17068800" cy="100584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243E">
                <a:alpha val="100000"/>
              </a:srgbClr>
            </a:gs>
            <a:gs pos="100000">
              <a:srgbClr val="312962">
                <a:alpha val="100000"/>
              </a:srgbClr>
            </a:gs>
          </a:gsLst>
          <a:lin ang="10800025"/>
        </a:gradFill>
        <a:effectLst/>
      </p:bgPr>
    </p:bg>
    <p:spTree>
      <p:nvGrpSpPr>
        <p:cNvPr id="1" name=""/>
        <p:cNvGrpSpPr/>
        <p:nvPr/>
      </p:nvGrpSpPr>
      <p:grpSpPr>
        <a:xfrm>
          <a:off x="0" y="0"/>
          <a:ext cx="0" cy="0"/>
          <a:chOff x="0" y="0"/>
          <a:chExt cx="0" cy="0"/>
        </a:xfrm>
      </p:grpSpPr>
      <p:sp>
        <p:nvSpPr>
          <p:cNvPr id="2" name="Freeform 2"/>
          <p:cNvSpPr/>
          <p:nvPr/>
        </p:nvSpPr>
        <p:spPr>
          <a:xfrm>
            <a:off x="122" y="2896170"/>
            <a:ext cx="7122890" cy="7391194"/>
          </a:xfrm>
          <a:custGeom>
            <a:avLst/>
            <a:gdLst/>
            <a:ahLst/>
            <a:cxnLst/>
            <a:rect l="l" t="t" r="r" b="b"/>
            <a:pathLst>
              <a:path w="7122890" h="7391194">
                <a:moveTo>
                  <a:pt x="0" y="0"/>
                </a:moveTo>
                <a:lnTo>
                  <a:pt x="7122890" y="0"/>
                </a:lnTo>
                <a:lnTo>
                  <a:pt x="7122890" y="7391194"/>
                </a:lnTo>
                <a:lnTo>
                  <a:pt x="0" y="73911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4881302" y="-204"/>
            <a:ext cx="3406872" cy="9026866"/>
          </a:xfrm>
          <a:custGeom>
            <a:avLst/>
            <a:gdLst/>
            <a:ahLst/>
            <a:cxnLst/>
            <a:rect l="l" t="t" r="r" b="b"/>
            <a:pathLst>
              <a:path w="3406872" h="9026866">
                <a:moveTo>
                  <a:pt x="0" y="0"/>
                </a:moveTo>
                <a:lnTo>
                  <a:pt x="3406872" y="0"/>
                </a:lnTo>
                <a:lnTo>
                  <a:pt x="3406872" y="9026866"/>
                </a:lnTo>
                <a:lnTo>
                  <a:pt x="0" y="90268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5">
            <a:extLst>
              <a:ext uri="{FF2B5EF4-FFF2-40B4-BE49-F238E27FC236}">
                <a16:creationId xmlns:a16="http://schemas.microsoft.com/office/drawing/2014/main" id="{48E42D9F-CEAB-1400-5DB5-4036A65CE1B5}"/>
              </a:ext>
            </a:extLst>
          </p:cNvPr>
          <p:cNvSpPr/>
          <p:nvPr/>
        </p:nvSpPr>
        <p:spPr>
          <a:xfrm>
            <a:off x="457200" y="187462"/>
            <a:ext cx="17373600" cy="9909038"/>
          </a:xfrm>
          <a:custGeom>
            <a:avLst/>
            <a:gdLst/>
            <a:ahLst/>
            <a:cxnLst/>
            <a:rect l="l" t="t" r="r" b="b"/>
            <a:pathLst>
              <a:path w="3012821" h="2852801">
                <a:moveTo>
                  <a:pt x="0" y="475488"/>
                </a:moveTo>
                <a:cubicBezTo>
                  <a:pt x="0" y="212852"/>
                  <a:pt x="212852" y="0"/>
                  <a:pt x="475488" y="0"/>
                </a:cubicBezTo>
                <a:lnTo>
                  <a:pt x="2537333" y="0"/>
                </a:lnTo>
                <a:cubicBezTo>
                  <a:pt x="2799969" y="0"/>
                  <a:pt x="3012821" y="212852"/>
                  <a:pt x="3012821" y="475488"/>
                </a:cubicBezTo>
                <a:lnTo>
                  <a:pt x="3012821" y="2377313"/>
                </a:lnTo>
                <a:cubicBezTo>
                  <a:pt x="3012821" y="2639949"/>
                  <a:pt x="2799969" y="2852801"/>
                  <a:pt x="2537333" y="2852801"/>
                </a:cubicBezTo>
                <a:lnTo>
                  <a:pt x="475488" y="2852801"/>
                </a:lnTo>
                <a:cubicBezTo>
                  <a:pt x="212852" y="2852801"/>
                  <a:pt x="0" y="2639949"/>
                  <a:pt x="0" y="2377313"/>
                </a:cubicBezTo>
                <a:close/>
              </a:path>
            </a:pathLst>
          </a:custGeom>
          <a:gradFill rotWithShape="1">
            <a:gsLst>
              <a:gs pos="0">
                <a:srgbClr val="115CF9">
                  <a:alpha val="100000"/>
                </a:srgbClr>
              </a:gs>
              <a:gs pos="80000">
                <a:srgbClr val="312962">
                  <a:alpha val="100000"/>
                </a:srgbClr>
              </a:gs>
              <a:gs pos="100000">
                <a:srgbClr val="312962">
                  <a:alpha val="100000"/>
                </a:srgbClr>
              </a:gs>
            </a:gsLst>
            <a:lin ang="5400739"/>
          </a:gradFill>
        </p:spPr>
      </p:sp>
      <p:sp>
        <p:nvSpPr>
          <p:cNvPr id="14" name="TextBox 13">
            <a:extLst>
              <a:ext uri="{FF2B5EF4-FFF2-40B4-BE49-F238E27FC236}">
                <a16:creationId xmlns:a16="http://schemas.microsoft.com/office/drawing/2014/main" id="{FC6C94F0-9937-367C-070F-0B2FD067D88A}"/>
              </a:ext>
            </a:extLst>
          </p:cNvPr>
          <p:cNvSpPr txBox="1"/>
          <p:nvPr/>
        </p:nvSpPr>
        <p:spPr>
          <a:xfrm>
            <a:off x="914400" y="747472"/>
            <a:ext cx="16459200" cy="9448740"/>
          </a:xfrm>
          <a:prstGeom prst="rect">
            <a:avLst/>
          </a:prstGeom>
          <a:noFill/>
        </p:spPr>
        <p:txBody>
          <a:bodyPr wrap="square" rtlCol="0">
            <a:spAutoFit/>
          </a:bodyPr>
          <a:lstStyle/>
          <a:p>
            <a:pPr marL="342900" indent="-342900">
              <a:buFont typeface="Arial" panose="020B0604020202020204" pitchFamily="34" charset="0"/>
              <a:buChar char="•"/>
            </a:pPr>
            <a:r>
              <a:rPr lang="en-US" sz="2800" b="1" dirty="0">
                <a:solidFill>
                  <a:schemeClr val="bg1"/>
                </a:solidFill>
                <a:ea typeface="Calibri" panose="020F0502020204030204" pitchFamily="34" charset="0"/>
                <a:cs typeface="Calibri" panose="020F0502020204030204" pitchFamily="34" charset="0"/>
              </a:rPr>
              <a:t>Overview Visualization</a:t>
            </a:r>
          </a:p>
          <a:p>
            <a:pPr marL="342900" indent="-342900">
              <a:buFont typeface="Arial" panose="020B0604020202020204" pitchFamily="34" charset="0"/>
              <a:buChar char="•"/>
            </a:pPr>
            <a:endParaRPr lang="en-US" sz="2800" dirty="0">
              <a:solidFill>
                <a:schemeClr val="bg1"/>
              </a:solidFill>
              <a:latin typeface="Trebuchet MS" panose="020B0603020202020204" pitchFamily="34" charset="0"/>
            </a:endParaRPr>
          </a:p>
          <a:p>
            <a:pPr lvl="1"/>
            <a:r>
              <a:rPr lang="en-US" sz="2400" b="1" dirty="0">
                <a:solidFill>
                  <a:schemeClr val="bg1"/>
                </a:solidFill>
              </a:rPr>
              <a:t>1. Description of the Dashboard</a:t>
            </a:r>
          </a:p>
          <a:p>
            <a:pPr lvl="2"/>
            <a:r>
              <a:rPr lang="en-US" sz="2400" dirty="0">
                <a:solidFill>
                  <a:schemeClr val="bg1"/>
                </a:solidFill>
              </a:rPr>
              <a:t>This dashboard provides a comprehensive overview of </a:t>
            </a:r>
            <a:r>
              <a:rPr lang="en-US" sz="2400" b="1" dirty="0">
                <a:solidFill>
                  <a:schemeClr val="bg1"/>
                </a:solidFill>
              </a:rPr>
              <a:t>analysis</a:t>
            </a:r>
            <a:r>
              <a:rPr lang="en-US" sz="2400" dirty="0">
                <a:solidFill>
                  <a:schemeClr val="bg1"/>
                </a:solidFill>
              </a:rPr>
              <a:t> for an electronic store, displaying key metrics related to product sales, categories, profit margins, and sales trends over time. The dashboard is divided into multiple sections for better clarity:</a:t>
            </a:r>
          </a:p>
          <a:p>
            <a:pPr lvl="4">
              <a:buFont typeface="+mj-lt"/>
              <a:buAutoNum type="arabicPeriod"/>
            </a:pPr>
            <a:r>
              <a:rPr lang="en-US" sz="2400" b="1" dirty="0">
                <a:solidFill>
                  <a:schemeClr val="accent6"/>
                </a:solidFill>
              </a:rPr>
              <a:t>Total Orders</a:t>
            </a:r>
            <a:r>
              <a:rPr lang="en-US" sz="2400" b="1" dirty="0">
                <a:solidFill>
                  <a:schemeClr val="bg1"/>
                </a:solidFill>
              </a:rPr>
              <a:t>:</a:t>
            </a:r>
            <a:r>
              <a:rPr lang="en-US" sz="2400" dirty="0">
                <a:solidFill>
                  <a:schemeClr val="bg1"/>
                </a:solidFill>
              </a:rPr>
              <a:t> </a:t>
            </a:r>
            <a:r>
              <a:rPr lang="en-US" sz="2400" b="1" dirty="0">
                <a:solidFill>
                  <a:srgbClr val="FF0000"/>
                </a:solidFill>
              </a:rPr>
              <a:t>26,000</a:t>
            </a:r>
            <a:r>
              <a:rPr lang="en-US" sz="2400" dirty="0">
                <a:solidFill>
                  <a:srgbClr val="FF0000"/>
                </a:solidFill>
              </a:rPr>
              <a:t> </a:t>
            </a:r>
            <a:r>
              <a:rPr lang="en-US" sz="2400" dirty="0">
                <a:solidFill>
                  <a:schemeClr val="bg1"/>
                </a:solidFill>
              </a:rPr>
              <a:t>orders have been processed, reflecting overall sales activity.</a:t>
            </a:r>
          </a:p>
          <a:p>
            <a:pPr lvl="4">
              <a:buFont typeface="+mj-lt"/>
              <a:buAutoNum type="arabicPeriod"/>
            </a:pPr>
            <a:r>
              <a:rPr lang="en-US" sz="2400" b="1" dirty="0">
                <a:solidFill>
                  <a:schemeClr val="accent6"/>
                </a:solidFill>
              </a:rPr>
              <a:t>Total Cost</a:t>
            </a:r>
            <a:r>
              <a:rPr lang="en-US" sz="2400" b="1" dirty="0">
                <a:solidFill>
                  <a:schemeClr val="bg1"/>
                </a:solidFill>
              </a:rPr>
              <a:t>:</a:t>
            </a:r>
            <a:r>
              <a:rPr lang="en-US" sz="2400" dirty="0">
                <a:solidFill>
                  <a:schemeClr val="bg1"/>
                </a:solidFill>
              </a:rPr>
              <a:t> The company incurred </a:t>
            </a:r>
            <a:r>
              <a:rPr lang="en-US" sz="2400" b="1" dirty="0">
                <a:solidFill>
                  <a:srgbClr val="FF0000"/>
                </a:solidFill>
              </a:rPr>
              <a:t>$7.31M </a:t>
            </a:r>
            <a:r>
              <a:rPr lang="en-US" sz="2400" dirty="0">
                <a:solidFill>
                  <a:schemeClr val="bg1"/>
                </a:solidFill>
              </a:rPr>
              <a:t>in costs to fulfill these orders.</a:t>
            </a:r>
          </a:p>
          <a:p>
            <a:pPr lvl="4">
              <a:buFont typeface="+mj-lt"/>
              <a:buAutoNum type="arabicPeriod"/>
            </a:pPr>
            <a:r>
              <a:rPr lang="en-US" sz="2400" b="1" dirty="0">
                <a:solidFill>
                  <a:schemeClr val="accent6"/>
                </a:solidFill>
              </a:rPr>
              <a:t>Total Revenue</a:t>
            </a:r>
            <a:r>
              <a:rPr lang="en-US" sz="2400" b="1" dirty="0">
                <a:solidFill>
                  <a:schemeClr val="bg1"/>
                </a:solidFill>
              </a:rPr>
              <a:t>:</a:t>
            </a:r>
            <a:r>
              <a:rPr lang="en-US" sz="2400" dirty="0">
                <a:solidFill>
                  <a:schemeClr val="bg1"/>
                </a:solidFill>
              </a:rPr>
              <a:t> The store generated</a:t>
            </a:r>
            <a:r>
              <a:rPr lang="en-US" sz="2400" dirty="0">
                <a:solidFill>
                  <a:srgbClr val="FF0000"/>
                </a:solidFill>
              </a:rPr>
              <a:t> </a:t>
            </a:r>
            <a:r>
              <a:rPr lang="en-US" sz="2400" b="1" dirty="0">
                <a:solidFill>
                  <a:srgbClr val="FF0000"/>
                </a:solidFill>
              </a:rPr>
              <a:t>$55.8M </a:t>
            </a:r>
            <a:r>
              <a:rPr lang="en-US" sz="2400" dirty="0">
                <a:solidFill>
                  <a:schemeClr val="bg1"/>
                </a:solidFill>
              </a:rPr>
              <a:t>in revenue, indicating a significant return on the costs.</a:t>
            </a:r>
          </a:p>
          <a:p>
            <a:pPr lvl="4">
              <a:buFont typeface="+mj-lt"/>
              <a:buAutoNum type="arabicPeriod"/>
            </a:pPr>
            <a:r>
              <a:rPr lang="en-US" sz="2400" b="1" dirty="0">
                <a:solidFill>
                  <a:schemeClr val="accent6"/>
                </a:solidFill>
              </a:rPr>
              <a:t>Total Quantity Sold</a:t>
            </a:r>
            <a:r>
              <a:rPr lang="en-US" sz="2400" b="1" dirty="0">
                <a:solidFill>
                  <a:schemeClr val="bg1"/>
                </a:solidFill>
              </a:rPr>
              <a:t>:</a:t>
            </a:r>
            <a:r>
              <a:rPr lang="en-US" sz="2400" dirty="0">
                <a:solidFill>
                  <a:schemeClr val="bg1"/>
                </a:solidFill>
              </a:rPr>
              <a:t> </a:t>
            </a:r>
            <a:r>
              <a:rPr lang="en-US" sz="2400" b="1" dirty="0">
                <a:solidFill>
                  <a:srgbClr val="FF0000"/>
                </a:solidFill>
              </a:rPr>
              <a:t>198,000</a:t>
            </a:r>
            <a:r>
              <a:rPr lang="en-US" sz="2400" b="1" dirty="0">
                <a:solidFill>
                  <a:schemeClr val="accent6">
                    <a:lumMod val="75000"/>
                  </a:schemeClr>
                </a:solidFill>
              </a:rPr>
              <a:t> </a:t>
            </a:r>
            <a:r>
              <a:rPr lang="en-US" sz="2400" dirty="0">
                <a:solidFill>
                  <a:schemeClr val="bg1"/>
                </a:solidFill>
              </a:rPr>
              <a:t>items</a:t>
            </a:r>
            <a:r>
              <a:rPr lang="en-US" sz="2400" b="1" dirty="0">
                <a:solidFill>
                  <a:schemeClr val="accent6">
                    <a:lumMod val="75000"/>
                  </a:schemeClr>
                </a:solidFill>
              </a:rPr>
              <a:t> </a:t>
            </a:r>
            <a:r>
              <a:rPr lang="en-US" sz="2400" dirty="0">
                <a:solidFill>
                  <a:schemeClr val="bg1"/>
                </a:solidFill>
              </a:rPr>
              <a:t>have been sold in total.</a:t>
            </a:r>
          </a:p>
          <a:p>
            <a:pPr lvl="4">
              <a:buFont typeface="+mj-lt"/>
              <a:buAutoNum type="arabicPeriod"/>
            </a:pPr>
            <a:r>
              <a:rPr lang="en-US" sz="2400" b="1" dirty="0">
                <a:solidFill>
                  <a:schemeClr val="accent6"/>
                </a:solidFill>
              </a:rPr>
              <a:t>Average Quantity per Order</a:t>
            </a:r>
            <a:r>
              <a:rPr lang="en-US" sz="2400" b="1" dirty="0">
                <a:solidFill>
                  <a:schemeClr val="bg1"/>
                </a:solidFill>
              </a:rPr>
              <a:t>:</a:t>
            </a:r>
            <a:r>
              <a:rPr lang="en-US" sz="2400" dirty="0">
                <a:solidFill>
                  <a:schemeClr val="bg1"/>
                </a:solidFill>
              </a:rPr>
              <a:t> Customers, on average, purchase</a:t>
            </a:r>
            <a:r>
              <a:rPr lang="en-US" sz="2400" dirty="0">
                <a:solidFill>
                  <a:srgbClr val="FF0000"/>
                </a:solidFill>
              </a:rPr>
              <a:t> 8 </a:t>
            </a:r>
            <a:r>
              <a:rPr lang="en-US" sz="2400" dirty="0">
                <a:solidFill>
                  <a:schemeClr val="bg1"/>
                </a:solidFill>
              </a:rPr>
              <a:t>items per order.</a:t>
            </a:r>
          </a:p>
          <a:p>
            <a:pPr lvl="4">
              <a:buFont typeface="+mj-lt"/>
              <a:buAutoNum type="arabicPeriod"/>
            </a:pPr>
            <a:r>
              <a:rPr lang="en-US" sz="2400" b="1" dirty="0">
                <a:solidFill>
                  <a:schemeClr val="accent6"/>
                </a:solidFill>
              </a:rPr>
              <a:t>Average Shipping Days</a:t>
            </a:r>
            <a:r>
              <a:rPr lang="en-US" sz="2400" b="1" dirty="0">
                <a:solidFill>
                  <a:schemeClr val="bg1"/>
                </a:solidFill>
              </a:rPr>
              <a:t>:</a:t>
            </a:r>
            <a:r>
              <a:rPr lang="en-US" sz="2400" dirty="0">
                <a:solidFill>
                  <a:schemeClr val="bg1"/>
                </a:solidFill>
              </a:rPr>
              <a:t> Orders take an average of </a:t>
            </a:r>
            <a:r>
              <a:rPr lang="en-US" sz="2400" b="1" dirty="0">
                <a:solidFill>
                  <a:srgbClr val="FF0000"/>
                </a:solidFill>
              </a:rPr>
              <a:t>5</a:t>
            </a:r>
            <a:r>
              <a:rPr lang="en-US" sz="2400" dirty="0">
                <a:solidFill>
                  <a:schemeClr val="bg1"/>
                </a:solidFill>
              </a:rPr>
              <a:t> days to be delivered.</a:t>
            </a:r>
          </a:p>
          <a:p>
            <a:pPr lvl="2"/>
            <a:r>
              <a:rPr lang="en-US" sz="2400" b="1" dirty="0">
                <a:solidFill>
                  <a:schemeClr val="accent6"/>
                </a:solidFill>
              </a:rPr>
              <a:t>Monthly Cost Trends</a:t>
            </a:r>
            <a:r>
              <a:rPr lang="en-US" sz="2400" b="1" dirty="0">
                <a:solidFill>
                  <a:schemeClr val="bg1"/>
                </a:solidFill>
              </a:rPr>
              <a:t>:</a:t>
            </a:r>
          </a:p>
          <a:p>
            <a:pPr lvl="4"/>
            <a:r>
              <a:rPr lang="en-US" sz="2400" dirty="0">
                <a:solidFill>
                  <a:schemeClr val="bg1"/>
                </a:solidFill>
              </a:rPr>
              <a:t>The line chart in the center displays the </a:t>
            </a:r>
            <a:r>
              <a:rPr lang="en-US" sz="2400" b="1" dirty="0">
                <a:solidFill>
                  <a:schemeClr val="bg1"/>
                </a:solidFill>
              </a:rPr>
              <a:t>average cost per month</a:t>
            </a:r>
            <a:r>
              <a:rPr lang="en-US" sz="2400" dirty="0">
                <a:solidFill>
                  <a:schemeClr val="bg1"/>
                </a:solidFill>
              </a:rPr>
              <a:t> ranging between $113 and $121. The cost fluctuates slightly, with the highest spike in March </a:t>
            </a:r>
            <a:r>
              <a:rPr lang="en-US" sz="2400" b="1" dirty="0">
                <a:solidFill>
                  <a:srgbClr val="FF0000"/>
                </a:solidFill>
              </a:rPr>
              <a:t>($121.43)</a:t>
            </a:r>
            <a:r>
              <a:rPr lang="en-US" sz="2400" b="1" dirty="0">
                <a:solidFill>
                  <a:schemeClr val="accent6">
                    <a:lumMod val="75000"/>
                  </a:schemeClr>
                </a:solidFill>
              </a:rPr>
              <a:t> </a:t>
            </a:r>
            <a:r>
              <a:rPr lang="en-US" sz="2400" dirty="0">
                <a:solidFill>
                  <a:schemeClr val="bg1"/>
                </a:solidFill>
              </a:rPr>
              <a:t>and the lowest in June </a:t>
            </a:r>
            <a:r>
              <a:rPr lang="en-US" sz="2400" b="1" dirty="0">
                <a:solidFill>
                  <a:srgbClr val="FF0000"/>
                </a:solidFill>
              </a:rPr>
              <a:t>($113.81).</a:t>
            </a:r>
          </a:p>
          <a:p>
            <a:pPr lvl="2"/>
            <a:r>
              <a:rPr lang="en-US" sz="2400" b="1" dirty="0">
                <a:solidFill>
                  <a:schemeClr val="accent6"/>
                </a:solidFill>
              </a:rPr>
              <a:t>Revenue and Quantity by Category</a:t>
            </a:r>
            <a:r>
              <a:rPr lang="en-US" sz="2400" b="1" dirty="0">
                <a:solidFill>
                  <a:schemeClr val="bg1"/>
                </a:solidFill>
              </a:rPr>
              <a:t>:</a:t>
            </a:r>
          </a:p>
          <a:p>
            <a:pPr lvl="2"/>
            <a:r>
              <a:rPr lang="en-US" sz="2400" dirty="0">
                <a:solidFill>
                  <a:schemeClr val="bg1"/>
                </a:solidFill>
              </a:rPr>
              <a:t>The bottom left </a:t>
            </a:r>
            <a:r>
              <a:rPr lang="en-US" sz="2400" b="1" dirty="0">
                <a:solidFill>
                  <a:schemeClr val="bg1"/>
                </a:solidFill>
              </a:rPr>
              <a:t>Tree Map </a:t>
            </a:r>
            <a:r>
              <a:rPr lang="en-US" sz="2400" dirty="0">
                <a:solidFill>
                  <a:schemeClr val="bg1"/>
                </a:solidFill>
              </a:rPr>
              <a:t>shows revenue distribution by category. Key categories are:</a:t>
            </a:r>
          </a:p>
          <a:p>
            <a:pPr lvl="4">
              <a:buFont typeface="Arial" panose="020B0604020202020204" pitchFamily="34" charset="0"/>
              <a:buChar char="•"/>
            </a:pPr>
            <a:r>
              <a:rPr lang="en-US" sz="2400" b="1" dirty="0">
                <a:solidFill>
                  <a:schemeClr val="bg1"/>
                </a:solidFill>
              </a:rPr>
              <a:t>Computers </a:t>
            </a:r>
            <a:r>
              <a:rPr lang="en-US" sz="2400" b="1" dirty="0">
                <a:solidFill>
                  <a:srgbClr val="FF0000"/>
                </a:solidFill>
              </a:rPr>
              <a:t>(35%): </a:t>
            </a:r>
            <a:r>
              <a:rPr lang="en-US" sz="2400" dirty="0">
                <a:solidFill>
                  <a:schemeClr val="bg1"/>
                </a:solidFill>
              </a:rPr>
              <a:t>Leading in revenue, followed by:</a:t>
            </a:r>
          </a:p>
          <a:p>
            <a:pPr lvl="4">
              <a:buFont typeface="Arial" panose="020B0604020202020204" pitchFamily="34" charset="0"/>
              <a:buChar char="•"/>
            </a:pPr>
            <a:r>
              <a:rPr lang="en-US" sz="2400" b="1" dirty="0">
                <a:solidFill>
                  <a:schemeClr val="bg1"/>
                </a:solidFill>
              </a:rPr>
              <a:t>Home Appliances </a:t>
            </a:r>
            <a:r>
              <a:rPr lang="en-US" sz="2400" b="1" dirty="0">
                <a:solidFill>
                  <a:srgbClr val="FF0000"/>
                </a:solidFill>
              </a:rPr>
              <a:t>(19%)</a:t>
            </a:r>
          </a:p>
          <a:p>
            <a:pPr lvl="4">
              <a:buFont typeface="Arial" panose="020B0604020202020204" pitchFamily="34" charset="0"/>
              <a:buChar char="•"/>
            </a:pPr>
            <a:r>
              <a:rPr lang="en-US" sz="2400" b="1" dirty="0">
                <a:solidFill>
                  <a:schemeClr val="bg1"/>
                </a:solidFill>
              </a:rPr>
              <a:t>Cameras </a:t>
            </a:r>
            <a:r>
              <a:rPr lang="en-US" sz="2400" b="1" dirty="0">
                <a:solidFill>
                  <a:srgbClr val="FF0000"/>
                </a:solidFill>
              </a:rPr>
              <a:t>(12%)</a:t>
            </a:r>
          </a:p>
          <a:p>
            <a:pPr lvl="4" indent="-342900">
              <a:buFont typeface="Arial" panose="020B0604020202020204" pitchFamily="34" charset="0"/>
              <a:buChar char="•"/>
            </a:pPr>
            <a:r>
              <a:rPr lang="en-US" sz="2400" b="1" dirty="0">
                <a:solidFill>
                  <a:schemeClr val="bg1"/>
                </a:solidFill>
              </a:rPr>
              <a:t>Cell Phones </a:t>
            </a:r>
            <a:r>
              <a:rPr lang="en-US" sz="2400" b="1" dirty="0">
                <a:solidFill>
                  <a:srgbClr val="FF0000"/>
                </a:solidFill>
              </a:rPr>
              <a:t>(11%)</a:t>
            </a:r>
          </a:p>
          <a:p>
            <a:pPr lvl="2"/>
            <a:r>
              <a:rPr lang="en-US" sz="2400" dirty="0">
                <a:solidFill>
                  <a:schemeClr val="bg1"/>
                </a:solidFill>
              </a:rPr>
              <a:t>Smaller shares are attributed to TV, Audio, and Music categories, each contributing between </a:t>
            </a:r>
            <a:r>
              <a:rPr lang="en-US" sz="2400" b="1" dirty="0">
                <a:solidFill>
                  <a:srgbClr val="FF0000"/>
                </a:solidFill>
              </a:rPr>
              <a:t>6% </a:t>
            </a:r>
            <a:r>
              <a:rPr lang="en-US" sz="2400" dirty="0">
                <a:solidFill>
                  <a:schemeClr val="bg1"/>
                </a:solidFill>
              </a:rPr>
              <a:t>and</a:t>
            </a:r>
            <a:r>
              <a:rPr lang="en-US" sz="2400" b="1" dirty="0">
                <a:solidFill>
                  <a:schemeClr val="accent6">
                    <a:lumMod val="75000"/>
                  </a:schemeClr>
                </a:solidFill>
              </a:rPr>
              <a:t> </a:t>
            </a:r>
            <a:r>
              <a:rPr lang="en-US" sz="2400" b="1" dirty="0">
                <a:solidFill>
                  <a:srgbClr val="FF0000"/>
                </a:solidFill>
              </a:rPr>
              <a:t>11%</a:t>
            </a:r>
            <a:r>
              <a:rPr lang="en-US" sz="2400" dirty="0">
                <a:solidFill>
                  <a:srgbClr val="FF0000"/>
                </a:solidFill>
              </a:rPr>
              <a:t>.</a:t>
            </a:r>
          </a:p>
          <a:p>
            <a:pPr lvl="2"/>
            <a:endParaRPr lang="en-US" sz="2400" dirty="0">
              <a:solidFill>
                <a:srgbClr val="FF0000"/>
              </a:solidFill>
            </a:endParaRPr>
          </a:p>
          <a:p>
            <a:pPr lvl="2"/>
            <a:r>
              <a:rPr lang="en-US" sz="2400" b="1" dirty="0">
                <a:solidFill>
                  <a:schemeClr val="accent6"/>
                </a:solidFill>
              </a:rPr>
              <a:t>Filter: </a:t>
            </a:r>
            <a:r>
              <a:rPr lang="en-US" sz="2400" dirty="0">
                <a:solidFill>
                  <a:schemeClr val="bg1"/>
                </a:solidFill>
              </a:rPr>
              <a:t>There are some filters for using </a:t>
            </a:r>
            <a:r>
              <a:rPr lang="en-US" sz="2400" dirty="0">
                <a:solidFill>
                  <a:srgbClr val="FF0000"/>
                </a:solidFill>
              </a:rPr>
              <a:t>(Country , Year, Quarter).</a:t>
            </a:r>
          </a:p>
          <a:p>
            <a:pPr marL="342900" indent="-342900">
              <a:buFont typeface="Arial" panose="020B0604020202020204" pitchFamily="34" charset="0"/>
              <a:buChar char="•"/>
            </a:pPr>
            <a:endParaRPr lang="en-US" sz="2400"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3565460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243E">
                <a:alpha val="100000"/>
              </a:srgbClr>
            </a:gs>
            <a:gs pos="100000">
              <a:srgbClr val="312962">
                <a:alpha val="100000"/>
              </a:srgbClr>
            </a:gs>
          </a:gsLst>
          <a:lin ang="10800025"/>
        </a:gradFill>
        <a:effectLst/>
      </p:bgPr>
    </p:bg>
    <p:spTree>
      <p:nvGrpSpPr>
        <p:cNvPr id="1" name=""/>
        <p:cNvGrpSpPr/>
        <p:nvPr/>
      </p:nvGrpSpPr>
      <p:grpSpPr>
        <a:xfrm>
          <a:off x="0" y="0"/>
          <a:ext cx="0" cy="0"/>
          <a:chOff x="0" y="0"/>
          <a:chExt cx="0" cy="0"/>
        </a:xfrm>
      </p:grpSpPr>
      <p:sp>
        <p:nvSpPr>
          <p:cNvPr id="11" name="Freeform 5">
            <a:extLst>
              <a:ext uri="{FF2B5EF4-FFF2-40B4-BE49-F238E27FC236}">
                <a16:creationId xmlns:a16="http://schemas.microsoft.com/office/drawing/2014/main" id="{AC7B6363-E136-0523-F3B0-49178C7966F4}"/>
              </a:ext>
            </a:extLst>
          </p:cNvPr>
          <p:cNvSpPr/>
          <p:nvPr/>
        </p:nvSpPr>
        <p:spPr>
          <a:xfrm>
            <a:off x="532776" y="234130"/>
            <a:ext cx="17373600" cy="9818739"/>
          </a:xfrm>
          <a:custGeom>
            <a:avLst/>
            <a:gdLst/>
            <a:ahLst/>
            <a:cxnLst/>
            <a:rect l="l" t="t" r="r" b="b"/>
            <a:pathLst>
              <a:path w="3012821" h="2852801">
                <a:moveTo>
                  <a:pt x="0" y="475488"/>
                </a:moveTo>
                <a:cubicBezTo>
                  <a:pt x="0" y="212852"/>
                  <a:pt x="212852" y="0"/>
                  <a:pt x="475488" y="0"/>
                </a:cubicBezTo>
                <a:lnTo>
                  <a:pt x="2537333" y="0"/>
                </a:lnTo>
                <a:cubicBezTo>
                  <a:pt x="2799969" y="0"/>
                  <a:pt x="3012821" y="212852"/>
                  <a:pt x="3012821" y="475488"/>
                </a:cubicBezTo>
                <a:lnTo>
                  <a:pt x="3012821" y="2377313"/>
                </a:lnTo>
                <a:cubicBezTo>
                  <a:pt x="3012821" y="2639949"/>
                  <a:pt x="2799969" y="2852801"/>
                  <a:pt x="2537333" y="2852801"/>
                </a:cubicBezTo>
                <a:lnTo>
                  <a:pt x="475488" y="2852801"/>
                </a:lnTo>
                <a:cubicBezTo>
                  <a:pt x="212852" y="2852801"/>
                  <a:pt x="0" y="2639949"/>
                  <a:pt x="0" y="2377313"/>
                </a:cubicBezTo>
                <a:close/>
              </a:path>
            </a:pathLst>
          </a:custGeom>
          <a:gradFill rotWithShape="1">
            <a:gsLst>
              <a:gs pos="0">
                <a:srgbClr val="115CF9">
                  <a:alpha val="100000"/>
                </a:srgbClr>
              </a:gs>
              <a:gs pos="80000">
                <a:srgbClr val="312962">
                  <a:alpha val="100000"/>
                </a:srgbClr>
              </a:gs>
              <a:gs pos="100000">
                <a:srgbClr val="312962">
                  <a:alpha val="100000"/>
                </a:srgbClr>
              </a:gs>
            </a:gsLst>
            <a:lin ang="5400739"/>
          </a:gradFill>
        </p:spPr>
      </p:sp>
      <p:sp>
        <p:nvSpPr>
          <p:cNvPr id="2" name="Freeform 2"/>
          <p:cNvSpPr/>
          <p:nvPr/>
        </p:nvSpPr>
        <p:spPr>
          <a:xfrm>
            <a:off x="5" y="7101729"/>
            <a:ext cx="3129698" cy="3167624"/>
          </a:xfrm>
          <a:custGeom>
            <a:avLst/>
            <a:gdLst/>
            <a:ahLst/>
            <a:cxnLst/>
            <a:rect l="l" t="t" r="r" b="b"/>
            <a:pathLst>
              <a:path w="3129698" h="3167624">
                <a:moveTo>
                  <a:pt x="0" y="0"/>
                </a:moveTo>
                <a:lnTo>
                  <a:pt x="3129698" y="0"/>
                </a:lnTo>
                <a:lnTo>
                  <a:pt x="3129698" y="3167624"/>
                </a:lnTo>
                <a:lnTo>
                  <a:pt x="0" y="31676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0514973" y="-9"/>
            <a:ext cx="7773030" cy="6534096"/>
          </a:xfrm>
          <a:custGeom>
            <a:avLst/>
            <a:gdLst/>
            <a:ahLst/>
            <a:cxnLst/>
            <a:rect l="l" t="t" r="r" b="b"/>
            <a:pathLst>
              <a:path w="7773030" h="6534096">
                <a:moveTo>
                  <a:pt x="0" y="0"/>
                </a:moveTo>
                <a:lnTo>
                  <a:pt x="7773030" y="0"/>
                </a:lnTo>
                <a:lnTo>
                  <a:pt x="7773030" y="6534096"/>
                </a:lnTo>
                <a:lnTo>
                  <a:pt x="0" y="65340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9">
            <a:extLst>
              <a:ext uri="{FF2B5EF4-FFF2-40B4-BE49-F238E27FC236}">
                <a16:creationId xmlns:a16="http://schemas.microsoft.com/office/drawing/2014/main" id="{78397FCF-F2F8-A3DD-9956-C1F389C17F62}"/>
              </a:ext>
            </a:extLst>
          </p:cNvPr>
          <p:cNvSpPr txBox="1"/>
          <p:nvPr/>
        </p:nvSpPr>
        <p:spPr>
          <a:xfrm>
            <a:off x="685800" y="723900"/>
            <a:ext cx="17069424" cy="8217634"/>
          </a:xfrm>
          <a:prstGeom prst="rect">
            <a:avLst/>
          </a:prstGeom>
          <a:noFill/>
        </p:spPr>
        <p:txBody>
          <a:bodyPr wrap="square" rtlCol="0">
            <a:spAutoFit/>
          </a:bodyPr>
          <a:lstStyle/>
          <a:p>
            <a:pPr lvl="1"/>
            <a:r>
              <a:rPr lang="en-US" sz="2400" b="1" dirty="0">
                <a:solidFill>
                  <a:schemeClr val="bg1"/>
                </a:solidFill>
              </a:rPr>
              <a:t>2. Two lines charts</a:t>
            </a:r>
          </a:p>
          <a:p>
            <a:pPr lvl="2"/>
            <a:r>
              <a:rPr lang="en-US" sz="2400" dirty="0">
                <a:solidFill>
                  <a:schemeClr val="bg1"/>
                </a:solidFill>
              </a:rPr>
              <a:t>	The provided two lines charts show the average cost per unit sold and exchange rates over a year.</a:t>
            </a:r>
          </a:p>
          <a:p>
            <a:pPr lvl="2"/>
            <a:r>
              <a:rPr lang="en-US" sz="2400" b="1" dirty="0">
                <a:solidFill>
                  <a:schemeClr val="bg1"/>
                </a:solidFill>
              </a:rPr>
              <a:t>Analysis of Average Cost per Unit:</a:t>
            </a:r>
            <a:r>
              <a:rPr lang="en-US" sz="2400" dirty="0">
                <a:solidFill>
                  <a:schemeClr val="bg1"/>
                </a:solidFill>
              </a:rPr>
              <a:t> </a:t>
            </a:r>
          </a:p>
          <a:p>
            <a:pPr lvl="4" indent="-342900">
              <a:buFont typeface="Arial" panose="020B0604020202020204" pitchFamily="34" charset="0"/>
              <a:buChar char="•"/>
            </a:pPr>
            <a:r>
              <a:rPr lang="en-US" sz="2400" b="1" dirty="0">
                <a:solidFill>
                  <a:schemeClr val="accent6"/>
                </a:solidFill>
              </a:rPr>
              <a:t>Trend</a:t>
            </a:r>
            <a:r>
              <a:rPr lang="en-US" sz="2400" b="1" dirty="0">
                <a:solidFill>
                  <a:schemeClr val="bg1"/>
                </a:solidFill>
              </a:rPr>
              <a:t>: </a:t>
            </a:r>
            <a:r>
              <a:rPr lang="en-US" sz="2400" dirty="0">
                <a:solidFill>
                  <a:schemeClr val="bg1"/>
                </a:solidFill>
              </a:rPr>
              <a:t>The average cost per unit fluctuates throughout the year. There is a general upward trend from January to March, 	followed by a downward trend until August. The cost then increases again from September to December.</a:t>
            </a:r>
          </a:p>
          <a:p>
            <a:pPr lvl="4" indent="-342900">
              <a:buFont typeface="Arial" panose="020B0604020202020204" pitchFamily="34" charset="0"/>
              <a:buChar char="•"/>
            </a:pPr>
            <a:r>
              <a:rPr lang="en-US" sz="2400" b="1" dirty="0">
                <a:solidFill>
                  <a:schemeClr val="accent6"/>
                </a:solidFill>
              </a:rPr>
              <a:t>Seasonal Patterns</a:t>
            </a:r>
            <a:r>
              <a:rPr lang="en-US" sz="2400" b="1" dirty="0">
                <a:solidFill>
                  <a:schemeClr val="bg1"/>
                </a:solidFill>
              </a:rPr>
              <a:t>: </a:t>
            </a:r>
            <a:r>
              <a:rPr lang="en-US" sz="2400" dirty="0">
                <a:solidFill>
                  <a:schemeClr val="bg1"/>
                </a:solidFill>
              </a:rPr>
              <a:t>The fluctuations in average cost might be influenced by seasonal factors such as increased demand 	during certain periods, changes in production costs, or promotional activities.</a:t>
            </a:r>
          </a:p>
          <a:p>
            <a:pPr lvl="4" indent="-342900">
              <a:buFont typeface="Arial" panose="020B0604020202020204" pitchFamily="34" charset="0"/>
              <a:buChar char="•"/>
            </a:pPr>
            <a:r>
              <a:rPr lang="en-US" sz="2400" dirty="0">
                <a:solidFill>
                  <a:schemeClr val="bg1"/>
                </a:solidFill>
              </a:rPr>
              <a:t>Can make drill down to display fluctuations over year for chart in dashboard.</a:t>
            </a:r>
          </a:p>
          <a:p>
            <a:pPr lvl="2"/>
            <a:r>
              <a:rPr lang="en-US" sz="2400" b="1" dirty="0">
                <a:solidFill>
                  <a:schemeClr val="bg1"/>
                </a:solidFill>
              </a:rPr>
              <a:t>Analysis of Exchange Rates:</a:t>
            </a:r>
          </a:p>
          <a:p>
            <a:pPr lvl="4" indent="-342900">
              <a:buFont typeface="Arial" panose="020B0604020202020204" pitchFamily="34" charset="0"/>
              <a:buChar char="•"/>
            </a:pPr>
            <a:r>
              <a:rPr lang="en-US" sz="2400" b="1" dirty="0">
                <a:solidFill>
                  <a:schemeClr val="accent6"/>
                </a:solidFill>
              </a:rPr>
              <a:t>Stability</a:t>
            </a:r>
            <a:r>
              <a:rPr lang="en-US" sz="2400" b="1" dirty="0">
                <a:solidFill>
                  <a:schemeClr val="bg1"/>
                </a:solidFill>
              </a:rPr>
              <a:t>: </a:t>
            </a:r>
            <a:r>
              <a:rPr lang="en-US" sz="2400" dirty="0">
                <a:solidFill>
                  <a:schemeClr val="bg1"/>
                </a:solidFill>
              </a:rPr>
              <a:t>The exchange rates for all currencies against USD appear relatively stable throughout the year, with minor 		fluctuations.</a:t>
            </a:r>
          </a:p>
          <a:p>
            <a:pPr lvl="4" indent="-342900">
              <a:buFont typeface="Arial" panose="020B0604020202020204" pitchFamily="34" charset="0"/>
              <a:buChar char="•"/>
            </a:pPr>
            <a:r>
              <a:rPr lang="en-US" sz="2400" b="1" dirty="0">
                <a:solidFill>
                  <a:schemeClr val="accent6"/>
                </a:solidFill>
              </a:rPr>
              <a:t>Currency Appreciation/Depreciation</a:t>
            </a:r>
            <a:r>
              <a:rPr lang="en-US" sz="2400" b="1" dirty="0">
                <a:solidFill>
                  <a:schemeClr val="bg1"/>
                </a:solidFill>
              </a:rPr>
              <a:t>: </a:t>
            </a:r>
            <a:r>
              <a:rPr lang="en-US" sz="2400" dirty="0">
                <a:solidFill>
                  <a:schemeClr val="bg1"/>
                </a:solidFill>
              </a:rPr>
              <a:t>Some currencies, such as AUD and CAD, show a slight appreciation against USD, 	while others, like GBP and EUR, remain relatively stable.</a:t>
            </a:r>
          </a:p>
          <a:p>
            <a:pPr lvl="4" indent="-342900">
              <a:buFont typeface="Arial" panose="020B0604020202020204" pitchFamily="34" charset="0"/>
              <a:buChar char="•"/>
            </a:pPr>
            <a:r>
              <a:rPr lang="en-US" sz="2400" b="1" dirty="0">
                <a:solidFill>
                  <a:schemeClr val="accent6"/>
                </a:solidFill>
              </a:rPr>
              <a:t>Impact on Costs</a:t>
            </a:r>
            <a:r>
              <a:rPr lang="en-US" sz="2400" b="1" dirty="0">
                <a:solidFill>
                  <a:schemeClr val="bg1"/>
                </a:solidFill>
              </a:rPr>
              <a:t>: </a:t>
            </a:r>
            <a:r>
              <a:rPr lang="en-US" sz="2400" dirty="0">
                <a:solidFill>
                  <a:schemeClr val="bg1"/>
                </a:solidFill>
              </a:rPr>
              <a:t>Fluctuations in exchange rates can affect the cost of imported goods and materials. If the domestic 	currency weakens, it can lead to increased costs for imported products.</a:t>
            </a:r>
          </a:p>
          <a:p>
            <a:pPr marL="1485900" lvl="4"/>
            <a:endParaRPr lang="en-US" sz="2400" dirty="0">
              <a:solidFill>
                <a:schemeClr val="bg1"/>
              </a:solidFill>
            </a:endParaRPr>
          </a:p>
          <a:p>
            <a:pPr indent="-342900"/>
            <a:r>
              <a:rPr lang="en-US" sz="2400" b="1" dirty="0">
                <a:solidFill>
                  <a:schemeClr val="bg1"/>
                </a:solidFill>
              </a:rPr>
              <a:t>	Combined Analysis:</a:t>
            </a:r>
          </a:p>
          <a:p>
            <a:pPr lvl="4" indent="-342900">
              <a:buFont typeface="Arial" panose="020B0604020202020204" pitchFamily="34" charset="0"/>
              <a:buChar char="•"/>
            </a:pPr>
            <a:r>
              <a:rPr lang="en-US" sz="2400" b="1" dirty="0">
                <a:solidFill>
                  <a:schemeClr val="accent6"/>
                </a:solidFill>
              </a:rPr>
              <a:t>Correlation</a:t>
            </a:r>
            <a:r>
              <a:rPr lang="en-US" sz="2400" dirty="0">
                <a:solidFill>
                  <a:schemeClr val="bg1"/>
                </a:solidFill>
              </a:rPr>
              <a:t>: the relationship between the average cost per unit and exchange rates. if the cost of imported materials 	increases due to a weaker domestic currency, it could lead to higher average costs for products.</a:t>
            </a:r>
          </a:p>
          <a:p>
            <a:pPr lvl="4" indent="-342900">
              <a:buFont typeface="Arial" panose="020B0604020202020204" pitchFamily="34" charset="0"/>
              <a:buChar char="•"/>
            </a:pPr>
            <a:r>
              <a:rPr lang="en-US" sz="2400" b="1" dirty="0">
                <a:solidFill>
                  <a:schemeClr val="accent6"/>
                </a:solidFill>
              </a:rPr>
              <a:t>Impact on Profitability</a:t>
            </a:r>
            <a:r>
              <a:rPr lang="en-US" sz="2400" dirty="0">
                <a:solidFill>
                  <a:schemeClr val="bg1"/>
                </a:solidFill>
              </a:rPr>
              <a:t>: the interplay between average costs and exchange rates is crucial for assessing the store’s 	profitability. If the increase in average costs is not offset by higher selling prices or increased sales volume, it could 	negatively impact the bottom line.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243E">
                <a:alpha val="100000"/>
              </a:srgbClr>
            </a:gs>
            <a:gs pos="100000">
              <a:srgbClr val="312962">
                <a:alpha val="100000"/>
              </a:srgbClr>
            </a:gs>
          </a:gsLst>
          <a:lin ang="10800025"/>
        </a:gradFill>
        <a:effectLst/>
      </p:bgPr>
    </p:bg>
    <p:spTree>
      <p:nvGrpSpPr>
        <p:cNvPr id="1" name=""/>
        <p:cNvGrpSpPr/>
        <p:nvPr/>
      </p:nvGrpSpPr>
      <p:grpSpPr>
        <a:xfrm>
          <a:off x="0" y="0"/>
          <a:ext cx="0" cy="0"/>
          <a:chOff x="0" y="0"/>
          <a:chExt cx="0" cy="0"/>
        </a:xfrm>
      </p:grpSpPr>
      <p:sp>
        <p:nvSpPr>
          <p:cNvPr id="2" name="Freeform 2"/>
          <p:cNvSpPr/>
          <p:nvPr/>
        </p:nvSpPr>
        <p:spPr>
          <a:xfrm>
            <a:off x="5" y="7101729"/>
            <a:ext cx="3129698" cy="3167624"/>
          </a:xfrm>
          <a:custGeom>
            <a:avLst/>
            <a:gdLst/>
            <a:ahLst/>
            <a:cxnLst/>
            <a:rect l="l" t="t" r="r" b="b"/>
            <a:pathLst>
              <a:path w="3129698" h="3167624">
                <a:moveTo>
                  <a:pt x="0" y="0"/>
                </a:moveTo>
                <a:lnTo>
                  <a:pt x="3129698" y="0"/>
                </a:lnTo>
                <a:lnTo>
                  <a:pt x="3129698" y="3167624"/>
                </a:lnTo>
                <a:lnTo>
                  <a:pt x="0" y="31676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5">
            <a:extLst>
              <a:ext uri="{FF2B5EF4-FFF2-40B4-BE49-F238E27FC236}">
                <a16:creationId xmlns:a16="http://schemas.microsoft.com/office/drawing/2014/main" id="{B151DAA3-9EF0-E382-92CC-9D0900DD6920}"/>
              </a:ext>
            </a:extLst>
          </p:cNvPr>
          <p:cNvSpPr/>
          <p:nvPr/>
        </p:nvSpPr>
        <p:spPr>
          <a:xfrm>
            <a:off x="533400" y="190500"/>
            <a:ext cx="17373600" cy="9906000"/>
          </a:xfrm>
          <a:custGeom>
            <a:avLst/>
            <a:gdLst/>
            <a:ahLst/>
            <a:cxnLst/>
            <a:rect l="l" t="t" r="r" b="b"/>
            <a:pathLst>
              <a:path w="3012821" h="2852801">
                <a:moveTo>
                  <a:pt x="0" y="475488"/>
                </a:moveTo>
                <a:cubicBezTo>
                  <a:pt x="0" y="212852"/>
                  <a:pt x="212852" y="0"/>
                  <a:pt x="475488" y="0"/>
                </a:cubicBezTo>
                <a:lnTo>
                  <a:pt x="2537333" y="0"/>
                </a:lnTo>
                <a:cubicBezTo>
                  <a:pt x="2799969" y="0"/>
                  <a:pt x="3012821" y="212852"/>
                  <a:pt x="3012821" y="475488"/>
                </a:cubicBezTo>
                <a:lnTo>
                  <a:pt x="3012821" y="2377313"/>
                </a:lnTo>
                <a:cubicBezTo>
                  <a:pt x="3012821" y="2639949"/>
                  <a:pt x="2799969" y="2852801"/>
                  <a:pt x="2537333" y="2852801"/>
                </a:cubicBezTo>
                <a:lnTo>
                  <a:pt x="475488" y="2852801"/>
                </a:lnTo>
                <a:cubicBezTo>
                  <a:pt x="212852" y="2852801"/>
                  <a:pt x="0" y="2639949"/>
                  <a:pt x="0" y="2377313"/>
                </a:cubicBezTo>
                <a:close/>
              </a:path>
            </a:pathLst>
          </a:custGeom>
          <a:gradFill rotWithShape="1">
            <a:gsLst>
              <a:gs pos="0">
                <a:srgbClr val="115CF9">
                  <a:alpha val="100000"/>
                </a:srgbClr>
              </a:gs>
              <a:gs pos="80000">
                <a:srgbClr val="312962">
                  <a:alpha val="100000"/>
                </a:srgbClr>
              </a:gs>
              <a:gs pos="100000">
                <a:srgbClr val="312962">
                  <a:alpha val="100000"/>
                </a:srgbClr>
              </a:gs>
            </a:gsLst>
            <a:lin ang="5400739"/>
          </a:gradFill>
        </p:spPr>
      </p:sp>
      <p:pic>
        <p:nvPicPr>
          <p:cNvPr id="15" name="Picture 14">
            <a:extLst>
              <a:ext uri="{FF2B5EF4-FFF2-40B4-BE49-F238E27FC236}">
                <a16:creationId xmlns:a16="http://schemas.microsoft.com/office/drawing/2014/main" id="{1138F707-8047-B68A-4A6D-1C2747965134}"/>
              </a:ext>
            </a:extLst>
          </p:cNvPr>
          <p:cNvPicPr>
            <a:picLocks noChangeAspect="1"/>
          </p:cNvPicPr>
          <p:nvPr/>
        </p:nvPicPr>
        <p:blipFill>
          <a:blip r:embed="rId5"/>
          <a:stretch>
            <a:fillRect/>
          </a:stretch>
        </p:blipFill>
        <p:spPr>
          <a:xfrm>
            <a:off x="685800" y="190500"/>
            <a:ext cx="17068800" cy="98298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243E">
                <a:alpha val="100000"/>
              </a:srgbClr>
            </a:gs>
            <a:gs pos="100000">
              <a:srgbClr val="312962">
                <a:alpha val="100000"/>
              </a:srgbClr>
            </a:gs>
          </a:gsLst>
          <a:lin ang="10800025"/>
        </a:gradFill>
        <a:effectLst/>
      </p:bgPr>
    </p:bg>
    <p:spTree>
      <p:nvGrpSpPr>
        <p:cNvPr id="1" name=""/>
        <p:cNvGrpSpPr/>
        <p:nvPr/>
      </p:nvGrpSpPr>
      <p:grpSpPr>
        <a:xfrm>
          <a:off x="0" y="0"/>
          <a:ext cx="0" cy="0"/>
          <a:chOff x="0" y="0"/>
          <a:chExt cx="0" cy="0"/>
        </a:xfrm>
      </p:grpSpPr>
      <p:sp>
        <p:nvSpPr>
          <p:cNvPr id="6" name="Freeform 6"/>
          <p:cNvSpPr/>
          <p:nvPr/>
        </p:nvSpPr>
        <p:spPr>
          <a:xfrm>
            <a:off x="-4" y="-4"/>
            <a:ext cx="8569222" cy="10194436"/>
          </a:xfrm>
          <a:custGeom>
            <a:avLst/>
            <a:gdLst/>
            <a:ahLst/>
            <a:cxnLst/>
            <a:rect l="l" t="t" r="r" b="b"/>
            <a:pathLst>
              <a:path w="8569222" h="10194436">
                <a:moveTo>
                  <a:pt x="0" y="0"/>
                </a:moveTo>
                <a:lnTo>
                  <a:pt x="8569222" y="0"/>
                </a:lnTo>
                <a:lnTo>
                  <a:pt x="8569222" y="10194436"/>
                </a:lnTo>
                <a:lnTo>
                  <a:pt x="0" y="10194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380865" y="95238"/>
            <a:ext cx="17526269" cy="10003951"/>
            <a:chOff x="-32237" y="937"/>
            <a:chExt cx="3707257" cy="3510407"/>
          </a:xfrm>
        </p:grpSpPr>
        <p:sp>
          <p:nvSpPr>
            <p:cNvPr id="5" name="Freeform 5"/>
            <p:cNvSpPr/>
            <p:nvPr/>
          </p:nvSpPr>
          <p:spPr>
            <a:xfrm>
              <a:off x="-32237" y="937"/>
              <a:ext cx="3707257" cy="3510407"/>
            </a:xfrm>
            <a:custGeom>
              <a:avLst/>
              <a:gdLst/>
              <a:ahLst/>
              <a:cxnLst/>
              <a:rect l="l" t="t" r="r" b="b"/>
              <a:pathLst>
                <a:path w="3707257" h="3510407">
                  <a:moveTo>
                    <a:pt x="0" y="585089"/>
                  </a:moveTo>
                  <a:cubicBezTo>
                    <a:pt x="0" y="262001"/>
                    <a:pt x="262001" y="0"/>
                    <a:pt x="585089" y="0"/>
                  </a:cubicBezTo>
                  <a:lnTo>
                    <a:pt x="3122168" y="0"/>
                  </a:lnTo>
                  <a:cubicBezTo>
                    <a:pt x="3445256" y="0"/>
                    <a:pt x="3707257" y="262001"/>
                    <a:pt x="3707257" y="585089"/>
                  </a:cubicBezTo>
                  <a:lnTo>
                    <a:pt x="3707257" y="2925318"/>
                  </a:lnTo>
                  <a:cubicBezTo>
                    <a:pt x="3707257" y="3248406"/>
                    <a:pt x="3445256" y="3510407"/>
                    <a:pt x="3122168" y="3510407"/>
                  </a:cubicBezTo>
                  <a:lnTo>
                    <a:pt x="585089" y="3510407"/>
                  </a:lnTo>
                  <a:cubicBezTo>
                    <a:pt x="262001" y="3510407"/>
                    <a:pt x="0" y="3248406"/>
                    <a:pt x="0" y="2925318"/>
                  </a:cubicBezTo>
                  <a:close/>
                </a:path>
              </a:pathLst>
            </a:custGeom>
            <a:gradFill rotWithShape="1">
              <a:gsLst>
                <a:gs pos="0">
                  <a:srgbClr val="115CF9">
                    <a:alpha val="100000"/>
                  </a:srgbClr>
                </a:gs>
                <a:gs pos="80000">
                  <a:srgbClr val="312962">
                    <a:alpha val="100000"/>
                  </a:srgbClr>
                </a:gs>
                <a:gs pos="100000">
                  <a:srgbClr val="312962">
                    <a:alpha val="100000"/>
                  </a:srgbClr>
                </a:gs>
              </a:gsLst>
              <a:lin ang="5400700"/>
            </a:gradFill>
          </p:spPr>
        </p:sp>
      </p:grpSp>
      <p:sp>
        <p:nvSpPr>
          <p:cNvPr id="7" name="Freeform 7"/>
          <p:cNvSpPr/>
          <p:nvPr/>
        </p:nvSpPr>
        <p:spPr>
          <a:xfrm>
            <a:off x="15158305" y="-21"/>
            <a:ext cx="3129698" cy="3167624"/>
          </a:xfrm>
          <a:custGeom>
            <a:avLst/>
            <a:gdLst/>
            <a:ahLst/>
            <a:cxnLst/>
            <a:rect l="l" t="t" r="r" b="b"/>
            <a:pathLst>
              <a:path w="3129698" h="3167624">
                <a:moveTo>
                  <a:pt x="0" y="0"/>
                </a:moveTo>
                <a:lnTo>
                  <a:pt x="3129698" y="0"/>
                </a:lnTo>
                <a:lnTo>
                  <a:pt x="3129698" y="3167624"/>
                </a:lnTo>
                <a:lnTo>
                  <a:pt x="0" y="31676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3">
            <a:extLst>
              <a:ext uri="{FF2B5EF4-FFF2-40B4-BE49-F238E27FC236}">
                <a16:creationId xmlns:a16="http://schemas.microsoft.com/office/drawing/2014/main" id="{CB6B99D2-1EC5-2072-B1F3-0A368F1D630F}"/>
              </a:ext>
            </a:extLst>
          </p:cNvPr>
          <p:cNvSpPr txBox="1"/>
          <p:nvPr/>
        </p:nvSpPr>
        <p:spPr>
          <a:xfrm>
            <a:off x="990421" y="665351"/>
            <a:ext cx="16916713" cy="9079409"/>
          </a:xfrm>
          <a:prstGeom prst="rect">
            <a:avLst/>
          </a:prstGeom>
          <a:noFill/>
        </p:spPr>
        <p:txBody>
          <a:bodyPr wrap="square" rtlCol="0">
            <a:spAutoFit/>
          </a:bodyPr>
          <a:lstStyle/>
          <a:p>
            <a:r>
              <a:rPr lang="en-US" sz="2800" b="1" dirty="0">
                <a:solidFill>
                  <a:schemeClr val="bg1"/>
                </a:solidFill>
              </a:rPr>
              <a:t>Analyzing Product Performance</a:t>
            </a:r>
          </a:p>
          <a:p>
            <a:endParaRPr lang="en-US" sz="2800" b="1" dirty="0">
              <a:solidFill>
                <a:schemeClr val="bg1"/>
              </a:solidFill>
            </a:endParaRPr>
          </a:p>
          <a:p>
            <a:pPr marL="800100" lvl="1" indent="-342900">
              <a:buFont typeface="Arial" panose="020B0604020202020204" pitchFamily="34" charset="0"/>
              <a:buChar char="•"/>
            </a:pPr>
            <a:r>
              <a:rPr lang="en-US" sz="2400" b="1" dirty="0">
                <a:solidFill>
                  <a:schemeClr val="bg1"/>
                </a:solidFill>
              </a:rPr>
              <a:t>Product Sales and Profitability:</a:t>
            </a:r>
          </a:p>
          <a:p>
            <a:pPr marL="1714500" lvl="3" indent="-342900">
              <a:buFont typeface="Arial" panose="020B0604020202020204" pitchFamily="34" charset="0"/>
              <a:buChar char="•"/>
            </a:pPr>
            <a:r>
              <a:rPr lang="en-US" sz="2400" b="1" dirty="0">
                <a:solidFill>
                  <a:schemeClr val="accent6"/>
                </a:solidFill>
              </a:rPr>
              <a:t>Top-Selling Brands: </a:t>
            </a:r>
            <a:r>
              <a:rPr lang="en-US" sz="2400" b="1" dirty="0">
                <a:solidFill>
                  <a:srgbClr val="FF0000"/>
                </a:solidFill>
              </a:rPr>
              <a:t>Wide World Importers </a:t>
            </a:r>
            <a:r>
              <a:rPr lang="en-US" sz="2400" dirty="0">
                <a:solidFill>
                  <a:schemeClr val="bg1"/>
                </a:solidFill>
              </a:rPr>
              <a:t>and </a:t>
            </a:r>
            <a:r>
              <a:rPr lang="en-US" sz="2400" b="1" dirty="0">
                <a:solidFill>
                  <a:srgbClr val="FF0000"/>
                </a:solidFill>
              </a:rPr>
              <a:t>Contoso</a:t>
            </a:r>
            <a:r>
              <a:rPr lang="en-US" sz="2400" dirty="0">
                <a:solidFill>
                  <a:schemeClr val="bg1"/>
                </a:solidFill>
              </a:rPr>
              <a:t> are the top-selling brands in terms of total quantity sold. This 			suggests that their products are popular among customers.</a:t>
            </a:r>
          </a:p>
          <a:p>
            <a:pPr marL="1714500" lvl="3" indent="-342900">
              <a:buFont typeface="Arial" panose="020B0604020202020204" pitchFamily="34" charset="0"/>
              <a:buChar char="•"/>
            </a:pPr>
            <a:r>
              <a:rPr lang="en-US" sz="2400" b="1" dirty="0">
                <a:solidFill>
                  <a:schemeClr val="accent6"/>
                </a:solidFill>
              </a:rPr>
              <a:t>Product Profitability</a:t>
            </a:r>
            <a:r>
              <a:rPr lang="en-US" sz="2400" b="1" dirty="0">
                <a:solidFill>
                  <a:schemeClr val="bg1"/>
                </a:solidFill>
              </a:rPr>
              <a:t>: </a:t>
            </a:r>
            <a:r>
              <a:rPr lang="en-US" sz="2400" b="1" dirty="0" err="1">
                <a:solidFill>
                  <a:srgbClr val="FF0000"/>
                </a:solidFill>
              </a:rPr>
              <a:t>Litware</a:t>
            </a:r>
            <a:r>
              <a:rPr lang="en-US" sz="2400" b="1" dirty="0">
                <a:solidFill>
                  <a:srgbClr val="FF0000"/>
                </a:solidFill>
              </a:rPr>
              <a:t> Floor Lamp M2015 Black</a:t>
            </a:r>
            <a:r>
              <a:rPr lang="en-US" sz="2400" b="1" dirty="0">
                <a:solidFill>
                  <a:schemeClr val="bg1"/>
                </a:solidFill>
              </a:rPr>
              <a:t>, </a:t>
            </a:r>
            <a:r>
              <a:rPr lang="en-US" sz="2400" b="1" dirty="0" err="1">
                <a:solidFill>
                  <a:srgbClr val="FF0000"/>
                </a:solidFill>
              </a:rPr>
              <a:t>Litware</a:t>
            </a:r>
            <a:r>
              <a:rPr lang="en-US" sz="2400" b="1" dirty="0">
                <a:solidFill>
                  <a:srgbClr val="FF0000"/>
                </a:solidFill>
              </a:rPr>
              <a:t> Floor Lamp X1015 Silver</a:t>
            </a:r>
            <a:r>
              <a:rPr lang="en-US" sz="2400" b="1" dirty="0">
                <a:solidFill>
                  <a:schemeClr val="bg1"/>
                </a:solidFill>
              </a:rPr>
              <a:t>, </a:t>
            </a:r>
            <a:r>
              <a:rPr lang="en-US" sz="2400" dirty="0">
                <a:solidFill>
                  <a:schemeClr val="bg1"/>
                </a:solidFill>
              </a:rPr>
              <a:t>and</a:t>
            </a:r>
            <a:r>
              <a:rPr lang="en-US" sz="2400" b="1" dirty="0">
                <a:solidFill>
                  <a:schemeClr val="bg1"/>
                </a:solidFill>
              </a:rPr>
              <a:t> </a:t>
            </a:r>
            <a:r>
              <a:rPr lang="en-US" sz="2400" b="1" dirty="0">
                <a:solidFill>
                  <a:srgbClr val="FF0000"/>
                </a:solidFill>
              </a:rPr>
              <a:t>NT Washer &amp; Dryer 27in 		L2700 Green </a:t>
            </a:r>
            <a:r>
              <a:rPr lang="en-US" sz="2400" dirty="0">
                <a:solidFill>
                  <a:schemeClr val="bg1"/>
                </a:solidFill>
              </a:rPr>
              <a:t>have the highest profit margins, indicating they are highly profitable products.</a:t>
            </a:r>
          </a:p>
          <a:p>
            <a:pPr marL="1714500" lvl="3" indent="-342900">
              <a:buFont typeface="Arial" panose="020B0604020202020204" pitchFamily="34" charset="0"/>
              <a:buChar char="•"/>
            </a:pPr>
            <a:r>
              <a:rPr lang="en-US" sz="2400" b="1" dirty="0">
                <a:solidFill>
                  <a:schemeClr val="accent6"/>
                </a:solidFill>
              </a:rPr>
              <a:t>Product Mix: </a:t>
            </a:r>
            <a:r>
              <a:rPr lang="en-US" sz="2400" dirty="0">
                <a:solidFill>
                  <a:schemeClr val="bg1"/>
                </a:solidFill>
              </a:rPr>
              <a:t>The dashboard shows that the store offers a diverse range of products across multiple categories. Analyzing 		the sales and profitability of different product categories can help identify areas for growth and optimization.</a:t>
            </a:r>
          </a:p>
          <a:p>
            <a:pPr lvl="3">
              <a:buFont typeface="Arial" panose="020B0604020202020204" pitchFamily="34" charset="0"/>
              <a:buChar char="•"/>
            </a:pPr>
            <a:endParaRPr lang="en-US" sz="2400" b="1" dirty="0">
              <a:solidFill>
                <a:schemeClr val="bg1"/>
              </a:solidFill>
            </a:endParaRPr>
          </a:p>
          <a:p>
            <a:pPr lvl="2" indent="-342900">
              <a:buFont typeface="Arial" panose="020B0604020202020204" pitchFamily="34" charset="0"/>
              <a:buChar char="•"/>
            </a:pPr>
            <a:r>
              <a:rPr lang="en-US" sz="2400" b="1" dirty="0">
                <a:solidFill>
                  <a:schemeClr val="bg1"/>
                </a:solidFill>
              </a:rPr>
              <a:t>Product Trends Over Time</a:t>
            </a:r>
          </a:p>
          <a:p>
            <a:pPr lvl="4" indent="-342900">
              <a:buFont typeface="Arial" panose="020B0604020202020204" pitchFamily="34" charset="0"/>
              <a:buChar char="•"/>
            </a:pPr>
            <a:r>
              <a:rPr lang="en-US" sz="2400" b="1" dirty="0">
                <a:solidFill>
                  <a:schemeClr val="accent6"/>
                </a:solidFill>
              </a:rPr>
              <a:t>Sales</a:t>
            </a:r>
            <a:r>
              <a:rPr lang="en-US" sz="2400" b="1" dirty="0">
                <a:solidFill>
                  <a:schemeClr val="bg1"/>
                </a:solidFill>
              </a:rPr>
              <a:t> </a:t>
            </a:r>
            <a:r>
              <a:rPr lang="en-US" sz="2400" b="1" dirty="0">
                <a:solidFill>
                  <a:schemeClr val="accent6"/>
                </a:solidFill>
              </a:rPr>
              <a:t>Growth</a:t>
            </a:r>
            <a:r>
              <a:rPr lang="en-US" sz="2400" b="1" dirty="0">
                <a:solidFill>
                  <a:schemeClr val="bg1"/>
                </a:solidFill>
              </a:rPr>
              <a:t>: </a:t>
            </a:r>
            <a:r>
              <a:rPr lang="en-US" sz="2400" dirty="0">
                <a:solidFill>
                  <a:schemeClr val="bg1"/>
                </a:solidFill>
              </a:rPr>
              <a:t>The line chart shows a general upward trend in product sales from 2016 to 2021, suggesting that the 	store's product offerings are gaining popularity.</a:t>
            </a:r>
          </a:p>
          <a:p>
            <a:pPr lvl="4" indent="-342900">
              <a:buFont typeface="Arial" panose="020B0604020202020204" pitchFamily="34" charset="0"/>
              <a:buChar char="•"/>
            </a:pPr>
            <a:r>
              <a:rPr lang="en-US" sz="2400" b="1" dirty="0">
                <a:solidFill>
                  <a:schemeClr val="accent6"/>
                </a:solidFill>
              </a:rPr>
              <a:t>Seasonal</a:t>
            </a:r>
            <a:r>
              <a:rPr lang="en-US" sz="2400" b="1" dirty="0">
                <a:solidFill>
                  <a:schemeClr val="bg1"/>
                </a:solidFill>
              </a:rPr>
              <a:t> </a:t>
            </a:r>
            <a:r>
              <a:rPr lang="en-US" sz="2400" b="1" dirty="0">
                <a:solidFill>
                  <a:schemeClr val="accent6"/>
                </a:solidFill>
              </a:rPr>
              <a:t>Patterns</a:t>
            </a:r>
            <a:r>
              <a:rPr lang="en-US" sz="2400" b="1" dirty="0">
                <a:solidFill>
                  <a:schemeClr val="bg1"/>
                </a:solidFill>
              </a:rPr>
              <a:t>: </a:t>
            </a:r>
            <a:r>
              <a:rPr lang="en-US" sz="2400" dirty="0">
                <a:solidFill>
                  <a:schemeClr val="bg1"/>
                </a:solidFill>
              </a:rPr>
              <a:t>The chart also reveals some seasonal fluctuations in sales, particularly in 2019 and 2020. This might 	indicate that certain products are more popular during specific times of the year.</a:t>
            </a:r>
          </a:p>
          <a:p>
            <a:pPr lvl="4" indent="-342900">
              <a:buFont typeface="Arial" panose="020B0604020202020204" pitchFamily="34" charset="0"/>
              <a:buChar char="•"/>
            </a:pPr>
            <a:r>
              <a:rPr lang="en-US" sz="2400" b="1" dirty="0">
                <a:solidFill>
                  <a:schemeClr val="accent6"/>
                </a:solidFill>
              </a:rPr>
              <a:t>Category</a:t>
            </a:r>
            <a:r>
              <a:rPr lang="en-US" sz="2400" b="1" dirty="0">
                <a:solidFill>
                  <a:schemeClr val="bg1"/>
                </a:solidFill>
              </a:rPr>
              <a:t> </a:t>
            </a:r>
            <a:r>
              <a:rPr lang="en-US" sz="2400" b="1" dirty="0">
                <a:solidFill>
                  <a:schemeClr val="accent6"/>
                </a:solidFill>
              </a:rPr>
              <a:t>Trends</a:t>
            </a:r>
            <a:r>
              <a:rPr lang="en-US" sz="2400" b="1" dirty="0">
                <a:solidFill>
                  <a:schemeClr val="bg1"/>
                </a:solidFill>
              </a:rPr>
              <a:t>: </a:t>
            </a:r>
            <a:r>
              <a:rPr lang="en-US" sz="2400" dirty="0">
                <a:solidFill>
                  <a:schemeClr val="bg1"/>
                </a:solidFill>
              </a:rPr>
              <a:t>Analyzing sales trends by category can help identify which product categories are driving growth and 	which might require additional marketing or promotional efforts.</a:t>
            </a:r>
          </a:p>
          <a:p>
            <a:pPr marL="800100" lvl="1" indent="-342900">
              <a:buFont typeface="Arial" panose="020B0604020202020204" pitchFamily="34" charset="0"/>
              <a:buChar char="•"/>
            </a:pPr>
            <a:endParaRPr lang="en-US" sz="2400" dirty="0">
              <a:solidFill>
                <a:schemeClr val="bg1"/>
              </a:solidFill>
            </a:endParaRPr>
          </a:p>
          <a:p>
            <a:pPr marL="800100" lvl="1" indent="-342900">
              <a:buFont typeface="Arial" panose="020B0604020202020204" pitchFamily="34" charset="0"/>
              <a:buChar char="•"/>
            </a:pPr>
            <a:r>
              <a:rPr lang="en-US" sz="2400" dirty="0">
                <a:solidFill>
                  <a:schemeClr val="bg1"/>
                </a:solidFill>
              </a:rPr>
              <a:t>four key metrics related to product performance:</a:t>
            </a:r>
          </a:p>
          <a:p>
            <a:pPr marL="1714500" lvl="3" indent="-342900">
              <a:buFont typeface="Arial" panose="020B0604020202020204" pitchFamily="34" charset="0"/>
              <a:buChar char="•"/>
            </a:pPr>
            <a:r>
              <a:rPr lang="en-US" sz="2400" b="1" dirty="0">
                <a:solidFill>
                  <a:schemeClr val="accent6"/>
                </a:solidFill>
              </a:rPr>
              <a:t>Average Price Per Product</a:t>
            </a:r>
            <a:r>
              <a:rPr lang="en-US" sz="2400" b="1" dirty="0">
                <a:solidFill>
                  <a:schemeClr val="bg1"/>
                </a:solidFill>
              </a:rPr>
              <a:t>:</a:t>
            </a:r>
            <a:r>
              <a:rPr lang="en-US" sz="2400" dirty="0">
                <a:solidFill>
                  <a:schemeClr val="bg1"/>
                </a:solidFill>
              </a:rPr>
              <a:t> </a:t>
            </a:r>
            <a:r>
              <a:rPr lang="en-US" sz="2400" b="1" dirty="0">
                <a:solidFill>
                  <a:srgbClr val="FF0000"/>
                </a:solidFill>
              </a:rPr>
              <a:t>$356.8</a:t>
            </a:r>
          </a:p>
          <a:p>
            <a:pPr marL="1714500" lvl="3" indent="-342900">
              <a:buFont typeface="Arial" panose="020B0604020202020204" pitchFamily="34" charset="0"/>
              <a:buChar char="•"/>
            </a:pPr>
            <a:r>
              <a:rPr lang="en-US" sz="2400" b="1" dirty="0">
                <a:solidFill>
                  <a:schemeClr val="accent6"/>
                </a:solidFill>
              </a:rPr>
              <a:t>Average Cost Per Product: </a:t>
            </a:r>
            <a:r>
              <a:rPr lang="en-US" sz="2400" b="1" dirty="0">
                <a:solidFill>
                  <a:srgbClr val="FF0000"/>
                </a:solidFill>
              </a:rPr>
              <a:t>$147.7</a:t>
            </a:r>
          </a:p>
          <a:p>
            <a:pPr marL="1714500" lvl="3" indent="-342900">
              <a:buFont typeface="Arial" panose="020B0604020202020204" pitchFamily="34" charset="0"/>
              <a:buChar char="•"/>
            </a:pPr>
            <a:r>
              <a:rPr lang="en-US" sz="2400" b="1" dirty="0">
                <a:solidFill>
                  <a:schemeClr val="accent6"/>
                </a:solidFill>
              </a:rPr>
              <a:t>Number of Products</a:t>
            </a:r>
            <a:r>
              <a:rPr lang="en-US" sz="2400" b="1" dirty="0">
                <a:solidFill>
                  <a:schemeClr val="bg1"/>
                </a:solidFill>
              </a:rPr>
              <a:t>: </a:t>
            </a:r>
            <a:r>
              <a:rPr lang="en-US" sz="2400" b="1" dirty="0">
                <a:solidFill>
                  <a:srgbClr val="FF0000"/>
                </a:solidFill>
              </a:rPr>
              <a:t>2517</a:t>
            </a:r>
          </a:p>
          <a:p>
            <a:pPr marL="1714500" lvl="3" indent="-342900">
              <a:buFont typeface="Arial" panose="020B0604020202020204" pitchFamily="34" charset="0"/>
              <a:buChar char="•"/>
            </a:pPr>
            <a:r>
              <a:rPr lang="en-US" sz="2400" b="1" dirty="0">
                <a:solidFill>
                  <a:schemeClr val="accent6"/>
                </a:solidFill>
              </a:rPr>
              <a:t>Number of Categories</a:t>
            </a:r>
            <a:r>
              <a:rPr lang="en-US" sz="2400" b="1" dirty="0">
                <a:solidFill>
                  <a:schemeClr val="bg1"/>
                </a:solidFill>
              </a:rPr>
              <a:t>: </a:t>
            </a:r>
            <a:r>
              <a:rPr lang="en-US" sz="2400" b="1" dirty="0">
                <a:solidFill>
                  <a:srgbClr val="FF0000"/>
                </a:solidFill>
              </a:rPr>
              <a:t>8</a:t>
            </a:r>
          </a:p>
          <a:p>
            <a:pPr marL="571500" lvl="2"/>
            <a:endParaRPr lang="en-US" sz="2400"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243E">
                <a:alpha val="100000"/>
              </a:srgbClr>
            </a:gs>
            <a:gs pos="100000">
              <a:srgbClr val="312962">
                <a:alpha val="100000"/>
              </a:srgbClr>
            </a:gs>
          </a:gsLst>
          <a:lin ang="10800025"/>
        </a:gradFill>
        <a:effectLst/>
      </p:bgPr>
    </p:bg>
    <p:spTree>
      <p:nvGrpSpPr>
        <p:cNvPr id="1" name=""/>
        <p:cNvGrpSpPr/>
        <p:nvPr/>
      </p:nvGrpSpPr>
      <p:grpSpPr>
        <a:xfrm>
          <a:off x="0" y="0"/>
          <a:ext cx="0" cy="0"/>
          <a:chOff x="0" y="0"/>
          <a:chExt cx="0" cy="0"/>
        </a:xfrm>
      </p:grpSpPr>
      <p:sp>
        <p:nvSpPr>
          <p:cNvPr id="2" name="Freeform 2"/>
          <p:cNvSpPr/>
          <p:nvPr/>
        </p:nvSpPr>
        <p:spPr>
          <a:xfrm>
            <a:off x="10699734" y="7423168"/>
            <a:ext cx="7588276" cy="2863824"/>
          </a:xfrm>
          <a:custGeom>
            <a:avLst/>
            <a:gdLst/>
            <a:ahLst/>
            <a:cxnLst/>
            <a:rect l="l" t="t" r="r" b="b"/>
            <a:pathLst>
              <a:path w="7588276" h="2863824">
                <a:moveTo>
                  <a:pt x="0" y="0"/>
                </a:moveTo>
                <a:lnTo>
                  <a:pt x="7588276" y="0"/>
                </a:lnTo>
                <a:lnTo>
                  <a:pt x="7588276" y="2863824"/>
                </a:lnTo>
                <a:lnTo>
                  <a:pt x="0" y="28638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6" y="29768"/>
            <a:ext cx="7588276" cy="2863824"/>
          </a:xfrm>
          <a:custGeom>
            <a:avLst/>
            <a:gdLst/>
            <a:ahLst/>
            <a:cxnLst/>
            <a:rect l="l" t="t" r="r" b="b"/>
            <a:pathLst>
              <a:path w="7588276" h="2863824">
                <a:moveTo>
                  <a:pt x="0" y="0"/>
                </a:moveTo>
                <a:lnTo>
                  <a:pt x="7588276" y="0"/>
                </a:lnTo>
                <a:lnTo>
                  <a:pt x="7588276" y="2863824"/>
                </a:lnTo>
                <a:lnTo>
                  <a:pt x="0" y="28638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1531425" y="495300"/>
            <a:ext cx="15225150" cy="1048275"/>
          </a:xfrm>
          <a:prstGeom prst="rect">
            <a:avLst/>
          </a:prstGeom>
        </p:spPr>
        <p:txBody>
          <a:bodyPr lIns="0" tIns="0" rIns="0" bIns="0" rtlCol="0" anchor="t">
            <a:spAutoFit/>
          </a:bodyPr>
          <a:lstStyle/>
          <a:p>
            <a:pPr algn="ctr">
              <a:lnSpc>
                <a:spcPts val="10800"/>
              </a:lnSpc>
            </a:pPr>
            <a:r>
              <a:rPr lang="en-US" sz="9000" dirty="0">
                <a:solidFill>
                  <a:srgbClr val="FFFFFF"/>
                </a:solidFill>
                <a:latin typeface="Poppins"/>
                <a:ea typeface="Poppins"/>
                <a:cs typeface="Poppins"/>
                <a:sym typeface="Poppins"/>
              </a:rPr>
              <a:t>Table of contents</a:t>
            </a:r>
          </a:p>
        </p:txBody>
      </p:sp>
      <p:grpSp>
        <p:nvGrpSpPr>
          <p:cNvPr id="36" name="Group 35">
            <a:extLst>
              <a:ext uri="{FF2B5EF4-FFF2-40B4-BE49-F238E27FC236}">
                <a16:creationId xmlns:a16="http://schemas.microsoft.com/office/drawing/2014/main" id="{61C564A5-3498-FEC0-93A2-AE443B186AF6}"/>
              </a:ext>
            </a:extLst>
          </p:cNvPr>
          <p:cNvGrpSpPr/>
          <p:nvPr/>
        </p:nvGrpSpPr>
        <p:grpSpPr>
          <a:xfrm>
            <a:off x="714153" y="5753099"/>
            <a:ext cx="7804525" cy="2667000"/>
            <a:chOff x="914400" y="6850854"/>
            <a:chExt cx="7804525" cy="2131961"/>
          </a:xfrm>
        </p:grpSpPr>
        <p:grpSp>
          <p:nvGrpSpPr>
            <p:cNvPr id="8" name="Group 8"/>
            <p:cNvGrpSpPr/>
            <p:nvPr/>
          </p:nvGrpSpPr>
          <p:grpSpPr>
            <a:xfrm>
              <a:off x="1311142" y="7263717"/>
              <a:ext cx="7407783" cy="1719098"/>
              <a:chOff x="0" y="2005750"/>
              <a:chExt cx="9877044" cy="2866643"/>
            </a:xfrm>
          </p:grpSpPr>
          <p:sp>
            <p:nvSpPr>
              <p:cNvPr id="9" name="Freeform 9"/>
              <p:cNvSpPr/>
              <p:nvPr/>
            </p:nvSpPr>
            <p:spPr>
              <a:xfrm>
                <a:off x="0" y="2005750"/>
                <a:ext cx="9877044" cy="2866643"/>
              </a:xfrm>
              <a:custGeom>
                <a:avLst/>
                <a:gdLst/>
                <a:ahLst/>
                <a:cxnLst/>
                <a:rect l="l" t="t" r="r" b="b"/>
                <a:pathLst>
                  <a:path w="9877044" h="2866644">
                    <a:moveTo>
                      <a:pt x="0" y="503174"/>
                    </a:moveTo>
                    <a:cubicBezTo>
                      <a:pt x="0" y="224536"/>
                      <a:pt x="229997" y="0"/>
                      <a:pt x="512191" y="0"/>
                    </a:cubicBezTo>
                    <a:lnTo>
                      <a:pt x="9364853" y="0"/>
                    </a:lnTo>
                    <a:lnTo>
                      <a:pt x="9364853" y="38100"/>
                    </a:lnTo>
                    <a:lnTo>
                      <a:pt x="9364853" y="0"/>
                    </a:lnTo>
                    <a:cubicBezTo>
                      <a:pt x="9647047" y="0"/>
                      <a:pt x="9877044" y="224536"/>
                      <a:pt x="9877044" y="503174"/>
                    </a:cubicBezTo>
                    <a:lnTo>
                      <a:pt x="9838944" y="503174"/>
                    </a:lnTo>
                    <a:lnTo>
                      <a:pt x="9877044" y="503174"/>
                    </a:lnTo>
                    <a:lnTo>
                      <a:pt x="9877044" y="2363470"/>
                    </a:lnTo>
                    <a:lnTo>
                      <a:pt x="9838944" y="2363470"/>
                    </a:lnTo>
                    <a:lnTo>
                      <a:pt x="9877044" y="2363470"/>
                    </a:lnTo>
                    <a:cubicBezTo>
                      <a:pt x="9877044" y="2642108"/>
                      <a:pt x="9647048" y="2866644"/>
                      <a:pt x="9364853" y="2866644"/>
                    </a:cubicBezTo>
                    <a:lnTo>
                      <a:pt x="9364853" y="2828544"/>
                    </a:lnTo>
                    <a:lnTo>
                      <a:pt x="9364853" y="2866644"/>
                    </a:lnTo>
                    <a:lnTo>
                      <a:pt x="512191" y="2866644"/>
                    </a:lnTo>
                    <a:lnTo>
                      <a:pt x="512191" y="2828544"/>
                    </a:lnTo>
                    <a:lnTo>
                      <a:pt x="512191" y="2866644"/>
                    </a:lnTo>
                    <a:cubicBezTo>
                      <a:pt x="229997" y="2866644"/>
                      <a:pt x="0" y="2641981"/>
                      <a:pt x="0" y="2363470"/>
                    </a:cubicBezTo>
                    <a:lnTo>
                      <a:pt x="0" y="503174"/>
                    </a:lnTo>
                    <a:lnTo>
                      <a:pt x="38100" y="503174"/>
                    </a:lnTo>
                    <a:lnTo>
                      <a:pt x="0" y="503174"/>
                    </a:lnTo>
                    <a:moveTo>
                      <a:pt x="76200" y="503174"/>
                    </a:moveTo>
                    <a:lnTo>
                      <a:pt x="76200" y="2363470"/>
                    </a:lnTo>
                    <a:lnTo>
                      <a:pt x="38100" y="2363470"/>
                    </a:lnTo>
                    <a:lnTo>
                      <a:pt x="76200" y="2363470"/>
                    </a:lnTo>
                    <a:cubicBezTo>
                      <a:pt x="76200" y="2598547"/>
                      <a:pt x="270764" y="2790444"/>
                      <a:pt x="512191" y="2790444"/>
                    </a:cubicBezTo>
                    <a:lnTo>
                      <a:pt x="9364853" y="2790444"/>
                    </a:lnTo>
                    <a:cubicBezTo>
                      <a:pt x="9606280" y="2790444"/>
                      <a:pt x="9800844" y="2598547"/>
                      <a:pt x="9800844" y="2363470"/>
                    </a:cubicBezTo>
                    <a:lnTo>
                      <a:pt x="9800844" y="503174"/>
                    </a:lnTo>
                    <a:cubicBezTo>
                      <a:pt x="9800844" y="268097"/>
                      <a:pt x="9606280" y="76200"/>
                      <a:pt x="9364853" y="76200"/>
                    </a:cubicBezTo>
                    <a:lnTo>
                      <a:pt x="512191" y="76200"/>
                    </a:lnTo>
                    <a:lnTo>
                      <a:pt x="512191" y="38100"/>
                    </a:lnTo>
                    <a:lnTo>
                      <a:pt x="512191" y="76200"/>
                    </a:lnTo>
                    <a:cubicBezTo>
                      <a:pt x="270764" y="76200"/>
                      <a:pt x="76200" y="268097"/>
                      <a:pt x="76200" y="503174"/>
                    </a:cubicBezTo>
                    <a:close/>
                  </a:path>
                </a:pathLst>
              </a:custGeom>
              <a:solidFill>
                <a:srgbClr val="115CF9"/>
              </a:solidFill>
            </p:spPr>
          </p:sp>
        </p:grpSp>
        <p:sp>
          <p:nvSpPr>
            <p:cNvPr id="15" name="TextBox 15"/>
            <p:cNvSpPr txBox="1"/>
            <p:nvPr/>
          </p:nvSpPr>
          <p:spPr>
            <a:xfrm>
              <a:off x="2697761" y="7258053"/>
              <a:ext cx="5046150" cy="677621"/>
            </a:xfrm>
            <a:prstGeom prst="rect">
              <a:avLst/>
            </a:prstGeom>
          </p:spPr>
          <p:txBody>
            <a:bodyPr lIns="0" tIns="0" rIns="0" bIns="0" rtlCol="0" anchor="t">
              <a:spAutoFit/>
            </a:bodyPr>
            <a:lstStyle/>
            <a:p>
              <a:pPr algn="l">
                <a:lnSpc>
                  <a:spcPts val="5999"/>
                </a:lnSpc>
              </a:pPr>
              <a:r>
                <a:rPr lang="en-US" sz="2800" dirty="0">
                  <a:solidFill>
                    <a:srgbClr val="FFFFFF"/>
                  </a:solidFill>
                  <a:latin typeface="Aptos" panose="020B0004020202020204" pitchFamily="34" charset="0"/>
                  <a:ea typeface="Poppins Bold"/>
                  <a:cs typeface="Poppins Bold"/>
                  <a:sym typeface="Poppins Bold"/>
                </a:rPr>
                <a:t>Project Plan</a:t>
              </a:r>
            </a:p>
          </p:txBody>
        </p:sp>
        <p:sp>
          <p:nvSpPr>
            <p:cNvPr id="16" name="TextBox 16"/>
            <p:cNvSpPr txBox="1"/>
            <p:nvPr/>
          </p:nvSpPr>
          <p:spPr>
            <a:xfrm>
              <a:off x="2935607" y="7784128"/>
              <a:ext cx="5046150" cy="848246"/>
            </a:xfrm>
            <a:prstGeom prst="rect">
              <a:avLst/>
            </a:prstGeom>
          </p:spPr>
          <p:txBody>
            <a:bodyPr lIns="0" tIns="0" rIns="0" bIns="0" rtlCol="0" anchor="t">
              <a:spAutoFit/>
            </a:bodyPr>
            <a:lstStyle/>
            <a:p>
              <a:pPr algn="l">
                <a:lnSpc>
                  <a:spcPts val="3359"/>
                </a:lnSpc>
              </a:pPr>
              <a:r>
                <a:rPr lang="en-US" sz="2400" dirty="0">
                  <a:solidFill>
                    <a:schemeClr val="bg1"/>
                  </a:solidFill>
                  <a:latin typeface="Aptos" panose="020B0004020202020204" pitchFamily="34" charset="0"/>
                  <a:cs typeface="Arial" panose="020B0604020202020204" pitchFamily="34" charset="0"/>
                </a:rPr>
                <a:t>Milestones, Task Breakdown, Resources Needed, Risk Management</a:t>
              </a:r>
              <a:endParaRPr lang="en-US" sz="2400" dirty="0">
                <a:solidFill>
                  <a:schemeClr val="bg1"/>
                </a:solidFill>
                <a:latin typeface="Aptos" panose="020B0004020202020204" pitchFamily="34" charset="0"/>
                <a:cs typeface="Arial" panose="020B0604020202020204" pitchFamily="34" charset="0"/>
                <a:sym typeface="DM Sans"/>
              </a:endParaRPr>
            </a:p>
          </p:txBody>
        </p:sp>
        <p:sp>
          <p:nvSpPr>
            <p:cNvPr id="22" name="TextBox 22"/>
            <p:cNvSpPr txBox="1"/>
            <p:nvPr/>
          </p:nvSpPr>
          <p:spPr>
            <a:xfrm>
              <a:off x="914400" y="6850854"/>
              <a:ext cx="1972350" cy="1151945"/>
            </a:xfrm>
            <a:prstGeom prst="rect">
              <a:avLst/>
            </a:prstGeom>
          </p:spPr>
          <p:txBody>
            <a:bodyPr lIns="0" tIns="0" rIns="0" bIns="0" rtlCol="0" anchor="t">
              <a:spAutoFit/>
            </a:bodyPr>
            <a:lstStyle/>
            <a:p>
              <a:pPr algn="ctr">
                <a:lnSpc>
                  <a:spcPts val="10800"/>
                </a:lnSpc>
              </a:pPr>
              <a:r>
                <a:rPr lang="en-US" sz="2800" dirty="0">
                  <a:solidFill>
                    <a:srgbClr val="FFFFFF"/>
                  </a:solidFill>
                  <a:latin typeface="Poppins"/>
                  <a:ea typeface="Poppins"/>
                  <a:cs typeface="Poppins"/>
                  <a:sym typeface="Poppins"/>
                </a:rPr>
                <a:t>03</a:t>
              </a:r>
            </a:p>
          </p:txBody>
        </p:sp>
      </p:grpSp>
      <p:grpSp>
        <p:nvGrpSpPr>
          <p:cNvPr id="28" name="Group 27">
            <a:extLst>
              <a:ext uri="{FF2B5EF4-FFF2-40B4-BE49-F238E27FC236}">
                <a16:creationId xmlns:a16="http://schemas.microsoft.com/office/drawing/2014/main" id="{FE5A46BE-867B-2A86-EEC0-00D45D3A8998}"/>
              </a:ext>
            </a:extLst>
          </p:cNvPr>
          <p:cNvGrpSpPr/>
          <p:nvPr/>
        </p:nvGrpSpPr>
        <p:grpSpPr>
          <a:xfrm>
            <a:off x="9296400" y="3314701"/>
            <a:ext cx="7863499" cy="2819401"/>
            <a:chOff x="9534877" y="7947427"/>
            <a:chExt cx="7896364" cy="2673432"/>
          </a:xfrm>
        </p:grpSpPr>
        <p:grpSp>
          <p:nvGrpSpPr>
            <p:cNvPr id="4" name="Group 4"/>
            <p:cNvGrpSpPr/>
            <p:nvPr/>
          </p:nvGrpSpPr>
          <p:grpSpPr>
            <a:xfrm>
              <a:off x="9779164" y="8470875"/>
              <a:ext cx="7407783" cy="2149984"/>
              <a:chOff x="413785" y="3548395"/>
              <a:chExt cx="9877044" cy="2866645"/>
            </a:xfrm>
          </p:grpSpPr>
          <p:sp>
            <p:nvSpPr>
              <p:cNvPr id="5" name="Freeform 5"/>
              <p:cNvSpPr/>
              <p:nvPr/>
            </p:nvSpPr>
            <p:spPr>
              <a:xfrm>
                <a:off x="413785" y="3548395"/>
                <a:ext cx="9877044" cy="2866645"/>
              </a:xfrm>
              <a:custGeom>
                <a:avLst/>
                <a:gdLst/>
                <a:ahLst/>
                <a:cxnLst/>
                <a:rect l="l" t="t" r="r" b="b"/>
                <a:pathLst>
                  <a:path w="9877044" h="2866644">
                    <a:moveTo>
                      <a:pt x="0" y="503174"/>
                    </a:moveTo>
                    <a:cubicBezTo>
                      <a:pt x="0" y="224536"/>
                      <a:pt x="229997" y="0"/>
                      <a:pt x="512191" y="0"/>
                    </a:cubicBezTo>
                    <a:lnTo>
                      <a:pt x="9364853" y="0"/>
                    </a:lnTo>
                    <a:lnTo>
                      <a:pt x="9364853" y="38100"/>
                    </a:lnTo>
                    <a:lnTo>
                      <a:pt x="9364853" y="0"/>
                    </a:lnTo>
                    <a:cubicBezTo>
                      <a:pt x="9647047" y="0"/>
                      <a:pt x="9877044" y="224536"/>
                      <a:pt x="9877044" y="503174"/>
                    </a:cubicBezTo>
                    <a:lnTo>
                      <a:pt x="9838944" y="503174"/>
                    </a:lnTo>
                    <a:lnTo>
                      <a:pt x="9877044" y="503174"/>
                    </a:lnTo>
                    <a:lnTo>
                      <a:pt x="9877044" y="2363470"/>
                    </a:lnTo>
                    <a:lnTo>
                      <a:pt x="9838944" y="2363470"/>
                    </a:lnTo>
                    <a:lnTo>
                      <a:pt x="9877044" y="2363470"/>
                    </a:lnTo>
                    <a:cubicBezTo>
                      <a:pt x="9877044" y="2642108"/>
                      <a:pt x="9647048" y="2866644"/>
                      <a:pt x="9364853" y="2866644"/>
                    </a:cubicBezTo>
                    <a:lnTo>
                      <a:pt x="9364853" y="2828544"/>
                    </a:lnTo>
                    <a:lnTo>
                      <a:pt x="9364853" y="2866644"/>
                    </a:lnTo>
                    <a:lnTo>
                      <a:pt x="512191" y="2866644"/>
                    </a:lnTo>
                    <a:lnTo>
                      <a:pt x="512191" y="2828544"/>
                    </a:lnTo>
                    <a:lnTo>
                      <a:pt x="512191" y="2866644"/>
                    </a:lnTo>
                    <a:cubicBezTo>
                      <a:pt x="229997" y="2866644"/>
                      <a:pt x="0" y="2641981"/>
                      <a:pt x="0" y="2363470"/>
                    </a:cubicBezTo>
                    <a:lnTo>
                      <a:pt x="0" y="503174"/>
                    </a:lnTo>
                    <a:lnTo>
                      <a:pt x="38100" y="503174"/>
                    </a:lnTo>
                    <a:lnTo>
                      <a:pt x="0" y="503174"/>
                    </a:lnTo>
                    <a:moveTo>
                      <a:pt x="76200" y="503174"/>
                    </a:moveTo>
                    <a:lnTo>
                      <a:pt x="76200" y="2363470"/>
                    </a:lnTo>
                    <a:lnTo>
                      <a:pt x="38100" y="2363470"/>
                    </a:lnTo>
                    <a:lnTo>
                      <a:pt x="76200" y="2363470"/>
                    </a:lnTo>
                    <a:cubicBezTo>
                      <a:pt x="76200" y="2598547"/>
                      <a:pt x="270764" y="2790444"/>
                      <a:pt x="512191" y="2790444"/>
                    </a:cubicBezTo>
                    <a:lnTo>
                      <a:pt x="9364853" y="2790444"/>
                    </a:lnTo>
                    <a:cubicBezTo>
                      <a:pt x="9606280" y="2790444"/>
                      <a:pt x="9800844" y="2598547"/>
                      <a:pt x="9800844" y="2363470"/>
                    </a:cubicBezTo>
                    <a:lnTo>
                      <a:pt x="9800844" y="503174"/>
                    </a:lnTo>
                    <a:cubicBezTo>
                      <a:pt x="9800844" y="268097"/>
                      <a:pt x="9606280" y="76200"/>
                      <a:pt x="9364853" y="76200"/>
                    </a:cubicBezTo>
                    <a:lnTo>
                      <a:pt x="512191" y="76200"/>
                    </a:lnTo>
                    <a:lnTo>
                      <a:pt x="512191" y="38100"/>
                    </a:lnTo>
                    <a:lnTo>
                      <a:pt x="512191" y="76200"/>
                    </a:lnTo>
                    <a:cubicBezTo>
                      <a:pt x="270764" y="76200"/>
                      <a:pt x="76200" y="268097"/>
                      <a:pt x="76200" y="503174"/>
                    </a:cubicBezTo>
                    <a:close/>
                  </a:path>
                </a:pathLst>
              </a:custGeom>
              <a:solidFill>
                <a:srgbClr val="115CF9"/>
              </a:solidFill>
            </p:spPr>
          </p:sp>
        </p:grpSp>
        <p:sp>
          <p:nvSpPr>
            <p:cNvPr id="19" name="TextBox 19"/>
            <p:cNvSpPr txBox="1"/>
            <p:nvPr/>
          </p:nvSpPr>
          <p:spPr>
            <a:xfrm>
              <a:off x="11054489" y="8525466"/>
              <a:ext cx="5542756" cy="1012319"/>
            </a:xfrm>
            <a:prstGeom prst="rect">
              <a:avLst/>
            </a:prstGeom>
          </p:spPr>
          <p:txBody>
            <a:bodyPr wrap="square" lIns="0" tIns="0" rIns="0" bIns="0" rtlCol="0" anchor="t">
              <a:spAutoFit/>
            </a:bodyPr>
            <a:lstStyle/>
            <a:p>
              <a:pPr marL="0" marR="0">
                <a:lnSpc>
                  <a:spcPct val="107000"/>
                </a:lnSpc>
                <a:spcBef>
                  <a:spcPts val="0"/>
                </a:spcBef>
                <a:spcAft>
                  <a:spcPts val="800"/>
                </a:spcAft>
              </a:pPr>
              <a:r>
                <a:rPr lang="en-US" sz="2800" kern="100" dirty="0">
                  <a:solidFill>
                    <a:schemeClr val="bg1"/>
                  </a:solidFill>
                  <a:effectLst/>
                  <a:latin typeface="Aptos" panose="020B0004020202020204" pitchFamily="34" charset="0"/>
                  <a:ea typeface="Aptos" panose="020B0004020202020204" pitchFamily="34" charset="0"/>
                  <a:cs typeface="Arial" panose="020B0604020202020204" pitchFamily="34" charset="0"/>
                </a:rPr>
                <a:t>Data Preparation and Exploratory Data Analysis (EDA)</a:t>
              </a:r>
            </a:p>
          </p:txBody>
        </p:sp>
        <p:sp>
          <p:nvSpPr>
            <p:cNvPr id="20" name="TextBox 20"/>
            <p:cNvSpPr txBox="1"/>
            <p:nvPr/>
          </p:nvSpPr>
          <p:spPr>
            <a:xfrm>
              <a:off x="11444967" y="9456595"/>
              <a:ext cx="5986274" cy="947499"/>
            </a:xfrm>
            <a:prstGeom prst="rect">
              <a:avLst/>
            </a:prstGeom>
          </p:spPr>
          <p:txBody>
            <a:bodyPr wrap="square" lIns="0" tIns="0" rIns="0" bIns="0" rtlCol="0" anchor="t">
              <a:spAutoFit/>
            </a:bodyPr>
            <a:lstStyle/>
            <a:p>
              <a:pPr algn="l">
                <a:lnSpc>
                  <a:spcPts val="3359"/>
                </a:lnSpc>
              </a:pPr>
              <a:r>
                <a:rPr lang="en-US" sz="2400" dirty="0">
                  <a:solidFill>
                    <a:schemeClr val="bg1"/>
                  </a:solidFill>
                  <a:latin typeface="Aptos" panose="020B0004020202020204" pitchFamily="34" charset="0"/>
                  <a:cs typeface="Arial" panose="020B0604020202020204" pitchFamily="34" charset="0"/>
                </a:rPr>
                <a:t>Data Collection, Data Cleaning and Preprocessing, Exploratory Data Analysis</a:t>
              </a:r>
              <a:endParaRPr lang="en-US" sz="2400" dirty="0">
                <a:solidFill>
                  <a:schemeClr val="bg1"/>
                </a:solidFill>
                <a:latin typeface="Aptos" panose="020B0004020202020204" pitchFamily="34" charset="0"/>
                <a:cs typeface="Arial" panose="020B0604020202020204" pitchFamily="34" charset="0"/>
                <a:sym typeface="DM Sans"/>
              </a:endParaRPr>
            </a:p>
          </p:txBody>
        </p:sp>
        <p:sp>
          <p:nvSpPr>
            <p:cNvPr id="24" name="TextBox 24"/>
            <p:cNvSpPr txBox="1"/>
            <p:nvPr/>
          </p:nvSpPr>
          <p:spPr>
            <a:xfrm>
              <a:off x="9534877" y="7947427"/>
              <a:ext cx="1717350" cy="1272590"/>
            </a:xfrm>
            <a:prstGeom prst="rect">
              <a:avLst/>
            </a:prstGeom>
          </p:spPr>
          <p:txBody>
            <a:bodyPr lIns="0" tIns="0" rIns="0" bIns="0" rtlCol="0" anchor="t">
              <a:spAutoFit/>
            </a:bodyPr>
            <a:lstStyle/>
            <a:p>
              <a:pPr algn="ctr">
                <a:lnSpc>
                  <a:spcPts val="10800"/>
                </a:lnSpc>
              </a:pPr>
              <a:r>
                <a:rPr lang="en-US" sz="2800" dirty="0">
                  <a:solidFill>
                    <a:srgbClr val="FFFFFF"/>
                  </a:solidFill>
                  <a:latin typeface="Poppins"/>
                  <a:cs typeface="Poppins"/>
                  <a:sym typeface="Poppins"/>
                </a:rPr>
                <a:t>05</a:t>
              </a:r>
            </a:p>
          </p:txBody>
        </p:sp>
      </p:grpSp>
      <p:grpSp>
        <p:nvGrpSpPr>
          <p:cNvPr id="31" name="Group 30">
            <a:extLst>
              <a:ext uri="{FF2B5EF4-FFF2-40B4-BE49-F238E27FC236}">
                <a16:creationId xmlns:a16="http://schemas.microsoft.com/office/drawing/2014/main" id="{3E48C95A-390C-A950-9CD6-6D462ADAE9C9}"/>
              </a:ext>
            </a:extLst>
          </p:cNvPr>
          <p:cNvGrpSpPr/>
          <p:nvPr/>
        </p:nvGrpSpPr>
        <p:grpSpPr>
          <a:xfrm>
            <a:off x="838200" y="1251938"/>
            <a:ext cx="11173688" cy="2458183"/>
            <a:chOff x="1018313" y="1902402"/>
            <a:chExt cx="10984867" cy="1465991"/>
          </a:xfrm>
        </p:grpSpPr>
        <p:grpSp>
          <p:nvGrpSpPr>
            <p:cNvPr id="25" name="Group 24">
              <a:extLst>
                <a:ext uri="{FF2B5EF4-FFF2-40B4-BE49-F238E27FC236}">
                  <a16:creationId xmlns:a16="http://schemas.microsoft.com/office/drawing/2014/main" id="{BC38D2AF-9B24-7A73-BBEF-12B4286324FC}"/>
                </a:ext>
              </a:extLst>
            </p:cNvPr>
            <p:cNvGrpSpPr/>
            <p:nvPr/>
          </p:nvGrpSpPr>
          <p:grpSpPr>
            <a:xfrm>
              <a:off x="1018313" y="1902402"/>
              <a:ext cx="7680799" cy="1465991"/>
              <a:chOff x="1138425" y="2625734"/>
              <a:chExt cx="7680799" cy="1465991"/>
            </a:xfrm>
          </p:grpSpPr>
          <p:grpSp>
            <p:nvGrpSpPr>
              <p:cNvPr id="10" name="Group 10"/>
              <p:cNvGrpSpPr/>
              <p:nvPr/>
            </p:nvGrpSpPr>
            <p:grpSpPr>
              <a:xfrm>
                <a:off x="1411441" y="2963987"/>
                <a:ext cx="7407783" cy="1127738"/>
                <a:chOff x="0" y="-390391"/>
                <a:chExt cx="9877044" cy="3257039"/>
              </a:xfrm>
            </p:grpSpPr>
            <p:sp>
              <p:nvSpPr>
                <p:cNvPr id="11" name="Freeform 11"/>
                <p:cNvSpPr/>
                <p:nvPr/>
              </p:nvSpPr>
              <p:spPr>
                <a:xfrm>
                  <a:off x="0" y="-390391"/>
                  <a:ext cx="9877044" cy="3257039"/>
                </a:xfrm>
                <a:custGeom>
                  <a:avLst/>
                  <a:gdLst/>
                  <a:ahLst/>
                  <a:cxnLst/>
                  <a:rect l="l" t="t" r="r" b="b"/>
                  <a:pathLst>
                    <a:path w="9877044" h="2866644">
                      <a:moveTo>
                        <a:pt x="0" y="503174"/>
                      </a:moveTo>
                      <a:cubicBezTo>
                        <a:pt x="0" y="224536"/>
                        <a:pt x="229997" y="0"/>
                        <a:pt x="512191" y="0"/>
                      </a:cubicBezTo>
                      <a:lnTo>
                        <a:pt x="9364853" y="0"/>
                      </a:lnTo>
                      <a:lnTo>
                        <a:pt x="9364853" y="38100"/>
                      </a:lnTo>
                      <a:lnTo>
                        <a:pt x="9364853" y="0"/>
                      </a:lnTo>
                      <a:cubicBezTo>
                        <a:pt x="9647047" y="0"/>
                        <a:pt x="9877044" y="224536"/>
                        <a:pt x="9877044" y="503174"/>
                      </a:cubicBezTo>
                      <a:lnTo>
                        <a:pt x="9838944" y="503174"/>
                      </a:lnTo>
                      <a:lnTo>
                        <a:pt x="9877044" y="503174"/>
                      </a:lnTo>
                      <a:lnTo>
                        <a:pt x="9877044" y="2363470"/>
                      </a:lnTo>
                      <a:lnTo>
                        <a:pt x="9838944" y="2363470"/>
                      </a:lnTo>
                      <a:lnTo>
                        <a:pt x="9877044" y="2363470"/>
                      </a:lnTo>
                      <a:cubicBezTo>
                        <a:pt x="9877044" y="2642108"/>
                        <a:pt x="9647048" y="2866644"/>
                        <a:pt x="9364853" y="2866644"/>
                      </a:cubicBezTo>
                      <a:lnTo>
                        <a:pt x="9364853" y="2828544"/>
                      </a:lnTo>
                      <a:lnTo>
                        <a:pt x="9364853" y="2866644"/>
                      </a:lnTo>
                      <a:lnTo>
                        <a:pt x="512191" y="2866644"/>
                      </a:lnTo>
                      <a:lnTo>
                        <a:pt x="512191" y="2828544"/>
                      </a:lnTo>
                      <a:lnTo>
                        <a:pt x="512191" y="2866644"/>
                      </a:lnTo>
                      <a:cubicBezTo>
                        <a:pt x="229997" y="2866644"/>
                        <a:pt x="0" y="2641981"/>
                        <a:pt x="0" y="2363470"/>
                      </a:cubicBezTo>
                      <a:lnTo>
                        <a:pt x="0" y="503174"/>
                      </a:lnTo>
                      <a:lnTo>
                        <a:pt x="38100" y="503174"/>
                      </a:lnTo>
                      <a:lnTo>
                        <a:pt x="0" y="503174"/>
                      </a:lnTo>
                      <a:moveTo>
                        <a:pt x="76200" y="503174"/>
                      </a:moveTo>
                      <a:lnTo>
                        <a:pt x="76200" y="2363470"/>
                      </a:lnTo>
                      <a:lnTo>
                        <a:pt x="38100" y="2363470"/>
                      </a:lnTo>
                      <a:lnTo>
                        <a:pt x="76200" y="2363470"/>
                      </a:lnTo>
                      <a:cubicBezTo>
                        <a:pt x="76200" y="2598547"/>
                        <a:pt x="270764" y="2790444"/>
                        <a:pt x="512191" y="2790444"/>
                      </a:cubicBezTo>
                      <a:lnTo>
                        <a:pt x="9364853" y="2790444"/>
                      </a:lnTo>
                      <a:cubicBezTo>
                        <a:pt x="9606280" y="2790444"/>
                        <a:pt x="9800844" y="2598547"/>
                        <a:pt x="9800844" y="2363470"/>
                      </a:cubicBezTo>
                      <a:lnTo>
                        <a:pt x="9800844" y="503174"/>
                      </a:lnTo>
                      <a:cubicBezTo>
                        <a:pt x="9800844" y="268097"/>
                        <a:pt x="9606280" y="76200"/>
                        <a:pt x="9364853" y="76200"/>
                      </a:cubicBezTo>
                      <a:lnTo>
                        <a:pt x="512191" y="76200"/>
                      </a:lnTo>
                      <a:lnTo>
                        <a:pt x="512191" y="38100"/>
                      </a:lnTo>
                      <a:lnTo>
                        <a:pt x="512191" y="76200"/>
                      </a:lnTo>
                      <a:cubicBezTo>
                        <a:pt x="270764" y="76200"/>
                        <a:pt x="76200" y="268097"/>
                        <a:pt x="76200" y="503174"/>
                      </a:cubicBezTo>
                      <a:close/>
                    </a:path>
                  </a:pathLst>
                </a:custGeom>
                <a:solidFill>
                  <a:srgbClr val="115CF9"/>
                </a:solidFill>
              </p:spPr>
            </p:sp>
          </p:grpSp>
          <p:sp>
            <p:nvSpPr>
              <p:cNvPr id="14" name="TextBox 14"/>
              <p:cNvSpPr txBox="1"/>
              <p:nvPr/>
            </p:nvSpPr>
            <p:spPr>
              <a:xfrm>
                <a:off x="2765791" y="3045586"/>
                <a:ext cx="5283150" cy="428835"/>
              </a:xfrm>
              <a:prstGeom prst="rect">
                <a:avLst/>
              </a:prstGeom>
            </p:spPr>
            <p:txBody>
              <a:bodyPr lIns="0" tIns="0" rIns="0" bIns="0" rtlCol="0" anchor="t">
                <a:spAutoFit/>
              </a:bodyPr>
              <a:lstStyle/>
              <a:p>
                <a:pPr algn="l">
                  <a:lnSpc>
                    <a:spcPts val="3359"/>
                  </a:lnSpc>
                </a:pPr>
                <a:r>
                  <a:rPr lang="en-US" sz="2800" dirty="0">
                    <a:solidFill>
                      <a:schemeClr val="bg1"/>
                    </a:solidFill>
                    <a:effectLst/>
                    <a:latin typeface="DM Sans" pitchFamily="2" charset="0"/>
                    <a:ea typeface="Aptos" panose="020B0004020202020204" pitchFamily="34" charset="0"/>
                    <a:cs typeface="Arial" panose="020B0604020202020204" pitchFamily="34" charset="0"/>
                  </a:rPr>
                  <a:t>Introduction</a:t>
                </a:r>
                <a:endParaRPr lang="en-US" sz="2800" dirty="0">
                  <a:solidFill>
                    <a:schemeClr val="bg1"/>
                  </a:solidFill>
                  <a:latin typeface="DM Sans" pitchFamily="2" charset="0"/>
                  <a:ea typeface="DM Sans"/>
                  <a:cs typeface="DM Sans"/>
                  <a:sym typeface="DM Sans"/>
                </a:endParaRPr>
              </a:p>
            </p:txBody>
          </p:sp>
          <p:sp>
            <p:nvSpPr>
              <p:cNvPr id="21" name="TextBox 21"/>
              <p:cNvSpPr txBox="1"/>
              <p:nvPr/>
            </p:nvSpPr>
            <p:spPr>
              <a:xfrm>
                <a:off x="1138425" y="2625734"/>
                <a:ext cx="1717350" cy="1139286"/>
              </a:xfrm>
              <a:prstGeom prst="rect">
                <a:avLst/>
              </a:prstGeom>
            </p:spPr>
            <p:txBody>
              <a:bodyPr lIns="0" tIns="0" rIns="0" bIns="0" rtlCol="0" anchor="t">
                <a:spAutoFit/>
              </a:bodyPr>
              <a:lstStyle/>
              <a:p>
                <a:pPr algn="ctr">
                  <a:lnSpc>
                    <a:spcPts val="10800"/>
                  </a:lnSpc>
                </a:pPr>
                <a:r>
                  <a:rPr lang="en-US" sz="2800" dirty="0">
                    <a:solidFill>
                      <a:srgbClr val="FFFFFF"/>
                    </a:solidFill>
                    <a:latin typeface="Poppins"/>
                    <a:ea typeface="Poppins"/>
                    <a:cs typeface="Poppins"/>
                    <a:sym typeface="Poppins"/>
                  </a:rPr>
                  <a:t>01</a:t>
                </a:r>
              </a:p>
            </p:txBody>
          </p:sp>
        </p:grpSp>
        <p:sp>
          <p:nvSpPr>
            <p:cNvPr id="30" name="TextBox 29">
              <a:extLst>
                <a:ext uri="{FF2B5EF4-FFF2-40B4-BE49-F238E27FC236}">
                  <a16:creationId xmlns:a16="http://schemas.microsoft.com/office/drawing/2014/main" id="{78B01612-A57E-9312-D18C-D39E0BCF38EE}"/>
                </a:ext>
              </a:extLst>
            </p:cNvPr>
            <p:cNvSpPr txBox="1"/>
            <p:nvPr/>
          </p:nvSpPr>
          <p:spPr>
            <a:xfrm>
              <a:off x="2859180" y="2623316"/>
              <a:ext cx="9144000" cy="715842"/>
            </a:xfrm>
            <a:prstGeom prst="rect">
              <a:avLst/>
            </a:prstGeom>
            <a:noFill/>
          </p:spPr>
          <p:txBody>
            <a:bodyPr wrap="square">
              <a:spAutoFit/>
            </a:bodyPr>
            <a:lstStyle/>
            <a:p>
              <a:r>
                <a:rPr lang="en-US" sz="2400" dirty="0">
                  <a:solidFill>
                    <a:schemeClr val="bg1"/>
                  </a:solidFill>
                  <a:effectLst/>
                  <a:latin typeface="Aptos" panose="020B0004020202020204" pitchFamily="34" charset="0"/>
                  <a:ea typeface="Aptos" panose="020B0004020202020204" pitchFamily="34" charset="0"/>
                  <a:cs typeface="Arial" panose="020B0604020202020204" pitchFamily="34" charset="0"/>
                </a:rPr>
                <a:t>Objective, Track</a:t>
              </a:r>
              <a:r>
                <a:rPr lang="en-US" sz="2400" b="1" dirty="0">
                  <a:solidFill>
                    <a:schemeClr val="bg1"/>
                  </a:solidFill>
                  <a:effectLst/>
                  <a:latin typeface="Aptos" panose="020B0004020202020204" pitchFamily="34" charset="0"/>
                  <a:ea typeface="Aptos" panose="020B0004020202020204" pitchFamily="34" charset="0"/>
                  <a:cs typeface="Arial" panose="020B0604020202020204" pitchFamily="34" charset="0"/>
                </a:rPr>
                <a:t> </a:t>
              </a:r>
              <a:r>
                <a:rPr lang="en-US" sz="2400" dirty="0">
                  <a:solidFill>
                    <a:schemeClr val="bg1"/>
                  </a:solidFill>
                  <a:effectLst/>
                  <a:latin typeface="Aptos" panose="020B0004020202020204" pitchFamily="34" charset="0"/>
                  <a:ea typeface="Aptos" panose="020B0004020202020204" pitchFamily="34" charset="0"/>
                  <a:cs typeface="Arial" panose="020B0604020202020204" pitchFamily="34" charset="0"/>
                </a:rPr>
                <a:t>Relevance</a:t>
              </a:r>
              <a:r>
                <a:rPr lang="en-US" sz="2400" b="1" dirty="0">
                  <a:solidFill>
                    <a:schemeClr val="bg1"/>
                  </a:solidFill>
                  <a:effectLst/>
                  <a:latin typeface="Aptos" panose="020B0004020202020204" pitchFamily="34" charset="0"/>
                  <a:ea typeface="Aptos" panose="020B0004020202020204" pitchFamily="34" charset="0"/>
                  <a:cs typeface="Arial" panose="020B0604020202020204" pitchFamily="34" charset="0"/>
                </a:rPr>
                <a:t>, </a:t>
              </a:r>
            </a:p>
            <a:p>
              <a:r>
                <a:rPr lang="en-US" sz="2400" dirty="0">
                  <a:solidFill>
                    <a:schemeClr val="bg1"/>
                  </a:solidFill>
                  <a:effectLst/>
                  <a:latin typeface="Aptos" panose="020B0004020202020204" pitchFamily="34" charset="0"/>
                  <a:ea typeface="Aptos" panose="020B0004020202020204" pitchFamily="34" charset="0"/>
                  <a:cs typeface="Arial" panose="020B0604020202020204" pitchFamily="34" charset="0"/>
                </a:rPr>
                <a:t>Expected</a:t>
              </a:r>
              <a:r>
                <a:rPr lang="en-US" sz="2400" b="1" dirty="0">
                  <a:solidFill>
                    <a:schemeClr val="bg1"/>
                  </a:solidFill>
                  <a:effectLst/>
                  <a:latin typeface="Aptos" panose="020B0004020202020204" pitchFamily="34" charset="0"/>
                  <a:ea typeface="Aptos" panose="020B0004020202020204" pitchFamily="34" charset="0"/>
                  <a:cs typeface="Arial" panose="020B0604020202020204" pitchFamily="34" charset="0"/>
                </a:rPr>
                <a:t> </a:t>
              </a:r>
              <a:r>
                <a:rPr lang="en-US" sz="2400" dirty="0">
                  <a:solidFill>
                    <a:schemeClr val="bg1"/>
                  </a:solidFill>
                  <a:effectLst/>
                  <a:latin typeface="Aptos" panose="020B0004020202020204" pitchFamily="34" charset="0"/>
                  <a:ea typeface="Aptos" panose="020B0004020202020204" pitchFamily="34" charset="0"/>
                  <a:cs typeface="Arial" panose="020B0604020202020204" pitchFamily="34" charset="0"/>
                </a:rPr>
                <a:t>Outcomes, </a:t>
              </a:r>
            </a:p>
            <a:p>
              <a:r>
                <a:rPr lang="en-US" sz="2400" dirty="0">
                  <a:solidFill>
                    <a:schemeClr val="bg1"/>
                  </a:solidFill>
                  <a:effectLst/>
                  <a:latin typeface="Aptos" panose="020B0004020202020204" pitchFamily="34" charset="0"/>
                  <a:ea typeface="Aptos" panose="020B0004020202020204" pitchFamily="34" charset="0"/>
                  <a:cs typeface="Arial" panose="020B0604020202020204" pitchFamily="34" charset="0"/>
                </a:rPr>
                <a:t>Description of Dataset</a:t>
              </a:r>
              <a:endParaRPr lang="en-US" sz="2400" dirty="0">
                <a:solidFill>
                  <a:schemeClr val="bg1"/>
                </a:solidFill>
              </a:endParaRPr>
            </a:p>
          </p:txBody>
        </p:sp>
      </p:grpSp>
      <p:grpSp>
        <p:nvGrpSpPr>
          <p:cNvPr id="35" name="Group 34">
            <a:extLst>
              <a:ext uri="{FF2B5EF4-FFF2-40B4-BE49-F238E27FC236}">
                <a16:creationId xmlns:a16="http://schemas.microsoft.com/office/drawing/2014/main" id="{AF6EB6E4-D6A5-D921-94B3-49A6F0FDCE48}"/>
              </a:ext>
            </a:extLst>
          </p:cNvPr>
          <p:cNvGrpSpPr/>
          <p:nvPr/>
        </p:nvGrpSpPr>
        <p:grpSpPr>
          <a:xfrm>
            <a:off x="990599" y="3369594"/>
            <a:ext cx="7545285" cy="2779100"/>
            <a:chOff x="1153961" y="3789325"/>
            <a:chExt cx="7545285" cy="2161998"/>
          </a:xfrm>
        </p:grpSpPr>
        <p:grpSp>
          <p:nvGrpSpPr>
            <p:cNvPr id="26" name="Group 25">
              <a:extLst>
                <a:ext uri="{FF2B5EF4-FFF2-40B4-BE49-F238E27FC236}">
                  <a16:creationId xmlns:a16="http://schemas.microsoft.com/office/drawing/2014/main" id="{77C1F5CA-7DFC-91D4-4CC8-AA4C84B5225D}"/>
                </a:ext>
              </a:extLst>
            </p:cNvPr>
            <p:cNvGrpSpPr/>
            <p:nvPr/>
          </p:nvGrpSpPr>
          <p:grpSpPr>
            <a:xfrm>
              <a:off x="1291463" y="4229100"/>
              <a:ext cx="7407783" cy="1722223"/>
              <a:chOff x="1411425" y="5809574"/>
              <a:chExt cx="7407783" cy="2149983"/>
            </a:xfrm>
          </p:grpSpPr>
          <p:grpSp>
            <p:nvGrpSpPr>
              <p:cNvPr id="6" name="Group 6"/>
              <p:cNvGrpSpPr/>
              <p:nvPr/>
            </p:nvGrpSpPr>
            <p:grpSpPr>
              <a:xfrm>
                <a:off x="1411425" y="5809574"/>
                <a:ext cx="7407783" cy="2149983"/>
                <a:chOff x="0" y="-2"/>
                <a:chExt cx="9877044" cy="2866644"/>
              </a:xfrm>
            </p:grpSpPr>
            <p:sp>
              <p:nvSpPr>
                <p:cNvPr id="7" name="Freeform 7"/>
                <p:cNvSpPr/>
                <p:nvPr/>
              </p:nvSpPr>
              <p:spPr>
                <a:xfrm>
                  <a:off x="0" y="-2"/>
                  <a:ext cx="9877044" cy="2866644"/>
                </a:xfrm>
                <a:custGeom>
                  <a:avLst/>
                  <a:gdLst/>
                  <a:ahLst/>
                  <a:cxnLst/>
                  <a:rect l="l" t="t" r="r" b="b"/>
                  <a:pathLst>
                    <a:path w="9877044" h="2866644">
                      <a:moveTo>
                        <a:pt x="0" y="503174"/>
                      </a:moveTo>
                      <a:cubicBezTo>
                        <a:pt x="0" y="224536"/>
                        <a:pt x="229997" y="0"/>
                        <a:pt x="512191" y="0"/>
                      </a:cubicBezTo>
                      <a:lnTo>
                        <a:pt x="9364853" y="0"/>
                      </a:lnTo>
                      <a:lnTo>
                        <a:pt x="9364853" y="38100"/>
                      </a:lnTo>
                      <a:lnTo>
                        <a:pt x="9364853" y="0"/>
                      </a:lnTo>
                      <a:cubicBezTo>
                        <a:pt x="9647047" y="0"/>
                        <a:pt x="9877044" y="224536"/>
                        <a:pt x="9877044" y="503174"/>
                      </a:cubicBezTo>
                      <a:lnTo>
                        <a:pt x="9838944" y="503174"/>
                      </a:lnTo>
                      <a:lnTo>
                        <a:pt x="9877044" y="503174"/>
                      </a:lnTo>
                      <a:lnTo>
                        <a:pt x="9877044" y="2363470"/>
                      </a:lnTo>
                      <a:lnTo>
                        <a:pt x="9838944" y="2363470"/>
                      </a:lnTo>
                      <a:lnTo>
                        <a:pt x="9877044" y="2363470"/>
                      </a:lnTo>
                      <a:cubicBezTo>
                        <a:pt x="9877044" y="2642108"/>
                        <a:pt x="9647048" y="2866644"/>
                        <a:pt x="9364853" y="2866644"/>
                      </a:cubicBezTo>
                      <a:lnTo>
                        <a:pt x="9364853" y="2828544"/>
                      </a:lnTo>
                      <a:lnTo>
                        <a:pt x="9364853" y="2866644"/>
                      </a:lnTo>
                      <a:lnTo>
                        <a:pt x="512191" y="2866644"/>
                      </a:lnTo>
                      <a:lnTo>
                        <a:pt x="512191" y="2828544"/>
                      </a:lnTo>
                      <a:lnTo>
                        <a:pt x="512191" y="2866644"/>
                      </a:lnTo>
                      <a:cubicBezTo>
                        <a:pt x="229997" y="2866644"/>
                        <a:pt x="0" y="2641981"/>
                        <a:pt x="0" y="2363470"/>
                      </a:cubicBezTo>
                      <a:lnTo>
                        <a:pt x="0" y="503174"/>
                      </a:lnTo>
                      <a:lnTo>
                        <a:pt x="38100" y="503174"/>
                      </a:lnTo>
                      <a:lnTo>
                        <a:pt x="0" y="503174"/>
                      </a:lnTo>
                      <a:moveTo>
                        <a:pt x="76200" y="503174"/>
                      </a:moveTo>
                      <a:lnTo>
                        <a:pt x="76200" y="2363470"/>
                      </a:lnTo>
                      <a:lnTo>
                        <a:pt x="38100" y="2363470"/>
                      </a:lnTo>
                      <a:lnTo>
                        <a:pt x="76200" y="2363470"/>
                      </a:lnTo>
                      <a:cubicBezTo>
                        <a:pt x="76200" y="2598547"/>
                        <a:pt x="270764" y="2790444"/>
                        <a:pt x="512191" y="2790444"/>
                      </a:cubicBezTo>
                      <a:lnTo>
                        <a:pt x="9364853" y="2790444"/>
                      </a:lnTo>
                      <a:cubicBezTo>
                        <a:pt x="9606280" y="2790444"/>
                        <a:pt x="9800844" y="2598547"/>
                        <a:pt x="9800844" y="2363470"/>
                      </a:cubicBezTo>
                      <a:lnTo>
                        <a:pt x="9800844" y="503174"/>
                      </a:lnTo>
                      <a:cubicBezTo>
                        <a:pt x="9800844" y="268097"/>
                        <a:pt x="9606280" y="76200"/>
                        <a:pt x="9364853" y="76200"/>
                      </a:cubicBezTo>
                      <a:lnTo>
                        <a:pt x="512191" y="76200"/>
                      </a:lnTo>
                      <a:lnTo>
                        <a:pt x="512191" y="38100"/>
                      </a:lnTo>
                      <a:lnTo>
                        <a:pt x="512191" y="76200"/>
                      </a:lnTo>
                      <a:cubicBezTo>
                        <a:pt x="270764" y="76200"/>
                        <a:pt x="76200" y="268097"/>
                        <a:pt x="76200" y="503174"/>
                      </a:cubicBezTo>
                      <a:close/>
                    </a:path>
                  </a:pathLst>
                </a:custGeom>
                <a:solidFill>
                  <a:srgbClr val="115CF9"/>
                </a:solidFill>
              </p:spPr>
            </p:sp>
          </p:grpSp>
          <p:sp>
            <p:nvSpPr>
              <p:cNvPr id="18" name="TextBox 18"/>
              <p:cNvSpPr txBox="1"/>
              <p:nvPr/>
            </p:nvSpPr>
            <p:spPr>
              <a:xfrm>
                <a:off x="3039587" y="6574673"/>
                <a:ext cx="5536974" cy="1275518"/>
              </a:xfrm>
              <a:prstGeom prst="rect">
                <a:avLst/>
              </a:prstGeom>
            </p:spPr>
            <p:txBody>
              <a:bodyPr wrap="square" lIns="0" tIns="0" rIns="0" bIns="0" rtlCol="0" anchor="t">
                <a:spAutoFit/>
              </a:bodyPr>
              <a:lstStyle/>
              <a:p>
                <a:pPr algn="l">
                  <a:lnSpc>
                    <a:spcPts val="3359"/>
                  </a:lnSpc>
                </a:pPr>
                <a:r>
                  <a:rPr lang="en-US" sz="2400" dirty="0">
                    <a:solidFill>
                      <a:schemeClr val="bg1"/>
                    </a:solidFill>
                    <a:latin typeface="Aptos" panose="020B0004020202020204" pitchFamily="34" charset="0"/>
                    <a:cs typeface="Arial" panose="020B0604020202020204" pitchFamily="34" charset="0"/>
                  </a:rPr>
                  <a:t>Title</a:t>
                </a:r>
                <a:r>
                  <a:rPr lang="en-US" sz="2799" b="1" dirty="0">
                    <a:solidFill>
                      <a:srgbClr val="FFFFFF"/>
                    </a:solidFill>
                    <a:effectLst/>
                    <a:latin typeface="DM Sans"/>
                    <a:ea typeface="Aptos" panose="020B0004020202020204" pitchFamily="34" charset="0"/>
                    <a:cs typeface="Arial" panose="020B0604020202020204" pitchFamily="34" charset="0"/>
                    <a:sym typeface="DM Sans"/>
                  </a:rPr>
                  <a:t>, </a:t>
                </a:r>
                <a:r>
                  <a:rPr lang="en-US" sz="2400" dirty="0">
                    <a:solidFill>
                      <a:schemeClr val="bg1"/>
                    </a:solidFill>
                    <a:latin typeface="Aptos" panose="020B0004020202020204" pitchFamily="34" charset="0"/>
                    <a:cs typeface="Arial" panose="020B0604020202020204" pitchFamily="34" charset="0"/>
                  </a:rPr>
                  <a:t>Team</a:t>
                </a:r>
                <a:r>
                  <a:rPr lang="en-US" sz="1800" b="1" dirty="0">
                    <a:effectLst/>
                    <a:latin typeface="Aptos" panose="020B0004020202020204" pitchFamily="34" charset="0"/>
                    <a:ea typeface="Aptos" panose="020B0004020202020204" pitchFamily="34" charset="0"/>
                    <a:cs typeface="Arial" panose="020B0604020202020204" pitchFamily="34" charset="0"/>
                  </a:rPr>
                  <a:t> </a:t>
                </a:r>
                <a:r>
                  <a:rPr lang="en-US" sz="2400" dirty="0">
                    <a:solidFill>
                      <a:schemeClr val="bg1"/>
                    </a:solidFill>
                    <a:latin typeface="Aptos" panose="020B0004020202020204" pitchFamily="34" charset="0"/>
                    <a:cs typeface="Arial" panose="020B0604020202020204" pitchFamily="34" charset="0"/>
                  </a:rPr>
                  <a:t>Members</a:t>
                </a:r>
                <a:r>
                  <a:rPr lang="en-US" sz="2799" b="1" dirty="0">
                    <a:solidFill>
                      <a:srgbClr val="FFFFFF"/>
                    </a:solidFill>
                    <a:effectLst/>
                    <a:latin typeface="DM Sans"/>
                    <a:ea typeface="Aptos" panose="020B0004020202020204" pitchFamily="34" charset="0"/>
                    <a:cs typeface="Arial" panose="020B0604020202020204" pitchFamily="34" charset="0"/>
                    <a:sym typeface="DM Sans"/>
                  </a:rPr>
                  <a:t>, </a:t>
                </a:r>
                <a:r>
                  <a:rPr lang="en-US" sz="2400" dirty="0">
                    <a:solidFill>
                      <a:schemeClr val="bg1"/>
                    </a:solidFill>
                    <a:latin typeface="Aptos" panose="020B0004020202020204" pitchFamily="34" charset="0"/>
                    <a:cs typeface="Arial" panose="020B0604020202020204" pitchFamily="34" charset="0"/>
                  </a:rPr>
                  <a:t>Problem</a:t>
                </a:r>
                <a:r>
                  <a:rPr lang="en-US" sz="1800" b="1" dirty="0">
                    <a:effectLst/>
                    <a:latin typeface="Aptos" panose="020B0004020202020204" pitchFamily="34" charset="0"/>
                    <a:ea typeface="Aptos" panose="020B0004020202020204" pitchFamily="34" charset="0"/>
                    <a:cs typeface="Arial" panose="020B0604020202020204" pitchFamily="34" charset="0"/>
                  </a:rPr>
                  <a:t> </a:t>
                </a:r>
                <a:r>
                  <a:rPr lang="en-US" sz="2400" dirty="0">
                    <a:solidFill>
                      <a:schemeClr val="bg1"/>
                    </a:solidFill>
                    <a:latin typeface="Aptos" panose="020B0004020202020204" pitchFamily="34" charset="0"/>
                    <a:cs typeface="Arial" panose="020B0604020202020204" pitchFamily="34" charset="0"/>
                  </a:rPr>
                  <a:t>Statement</a:t>
                </a:r>
                <a:r>
                  <a:rPr lang="en-US" sz="2799" b="1" dirty="0">
                    <a:solidFill>
                      <a:srgbClr val="FFFFFF"/>
                    </a:solidFill>
                    <a:effectLst/>
                    <a:latin typeface="DM Sans"/>
                    <a:ea typeface="Aptos" panose="020B0004020202020204" pitchFamily="34" charset="0"/>
                    <a:cs typeface="Arial" panose="020B0604020202020204" pitchFamily="34" charset="0"/>
                    <a:sym typeface="DM Sans"/>
                  </a:rPr>
                  <a:t>, </a:t>
                </a:r>
                <a:r>
                  <a:rPr lang="en-US" sz="2400" dirty="0">
                    <a:solidFill>
                      <a:schemeClr val="bg1"/>
                    </a:solidFill>
                    <a:latin typeface="Aptos" panose="020B0004020202020204" pitchFamily="34" charset="0"/>
                    <a:cs typeface="Arial" panose="020B0604020202020204" pitchFamily="34" charset="0"/>
                  </a:rPr>
                  <a:t>Proposed Solution</a:t>
                </a:r>
                <a:r>
                  <a:rPr lang="en-US" sz="2400" dirty="0">
                    <a:solidFill>
                      <a:schemeClr val="bg1"/>
                    </a:solidFill>
                    <a:latin typeface="Aptos" panose="020B0004020202020204" pitchFamily="34" charset="0"/>
                    <a:cs typeface="Arial" panose="020B0604020202020204" pitchFamily="34" charset="0"/>
                    <a:sym typeface="DM Sans"/>
                  </a:rPr>
                  <a:t>, </a:t>
                </a:r>
                <a:r>
                  <a:rPr lang="en-US" sz="2400" dirty="0">
                    <a:solidFill>
                      <a:schemeClr val="bg1"/>
                    </a:solidFill>
                    <a:latin typeface="Aptos" panose="020B0004020202020204" pitchFamily="34" charset="0"/>
                    <a:cs typeface="Arial" panose="020B0604020202020204" pitchFamily="34" charset="0"/>
                  </a:rPr>
                  <a:t>Scope and Limitations</a:t>
                </a:r>
                <a:endParaRPr lang="en-US" sz="2400" dirty="0">
                  <a:solidFill>
                    <a:schemeClr val="bg1"/>
                  </a:solidFill>
                  <a:latin typeface="Aptos" panose="020B0004020202020204" pitchFamily="34" charset="0"/>
                  <a:cs typeface="Arial" panose="020B0604020202020204" pitchFamily="34" charset="0"/>
                  <a:sym typeface="DM Sans"/>
                </a:endParaRPr>
              </a:p>
            </p:txBody>
          </p:sp>
        </p:grpSp>
        <p:sp>
          <p:nvSpPr>
            <p:cNvPr id="32" name="TextBox 14">
              <a:extLst>
                <a:ext uri="{FF2B5EF4-FFF2-40B4-BE49-F238E27FC236}">
                  <a16:creationId xmlns:a16="http://schemas.microsoft.com/office/drawing/2014/main" id="{84A7EC8C-72BA-660E-8A9F-F7A201A2C39E}"/>
                </a:ext>
              </a:extLst>
            </p:cNvPr>
            <p:cNvSpPr txBox="1"/>
            <p:nvPr/>
          </p:nvSpPr>
          <p:spPr>
            <a:xfrm>
              <a:off x="2646475" y="4332895"/>
              <a:ext cx="5283150" cy="429605"/>
            </a:xfrm>
            <a:prstGeom prst="rect">
              <a:avLst/>
            </a:prstGeom>
          </p:spPr>
          <p:txBody>
            <a:bodyPr lIns="0" tIns="0" rIns="0" bIns="0" rtlCol="0" anchor="t">
              <a:spAutoFit/>
            </a:bodyPr>
            <a:lstStyle/>
            <a:p>
              <a:pPr algn="l">
                <a:lnSpc>
                  <a:spcPts val="3359"/>
                </a:lnSpc>
              </a:pPr>
              <a:r>
                <a:rPr lang="en-US" sz="2800" dirty="0">
                  <a:solidFill>
                    <a:schemeClr val="bg1"/>
                  </a:solidFill>
                  <a:effectLst/>
                  <a:latin typeface="Aptos" panose="020B0004020202020204" pitchFamily="34" charset="0"/>
                  <a:ea typeface="Aptos" panose="020B0004020202020204" pitchFamily="34" charset="0"/>
                  <a:cs typeface="Arial" panose="020B0604020202020204" pitchFamily="34" charset="0"/>
                </a:rPr>
                <a:t>Project</a:t>
              </a:r>
              <a:r>
                <a:rPr lang="en-US" sz="1800" b="1" dirty="0">
                  <a:effectLst/>
                  <a:latin typeface="Aptos" panose="020B0004020202020204" pitchFamily="34" charset="0"/>
                  <a:ea typeface="Aptos" panose="020B0004020202020204" pitchFamily="34" charset="0"/>
                  <a:cs typeface="Arial" panose="020B0604020202020204" pitchFamily="34" charset="0"/>
                </a:rPr>
                <a:t> </a:t>
              </a:r>
              <a:r>
                <a:rPr lang="en-US" sz="2800" dirty="0">
                  <a:solidFill>
                    <a:schemeClr val="bg1"/>
                  </a:solidFill>
                  <a:latin typeface="DM Sans" pitchFamily="2" charset="0"/>
                  <a:cs typeface="Arial" panose="020B0604020202020204" pitchFamily="34" charset="0"/>
                </a:rPr>
                <a:t>Proposal</a:t>
              </a:r>
              <a:endParaRPr lang="en-US" sz="2800" dirty="0">
                <a:solidFill>
                  <a:schemeClr val="bg1"/>
                </a:solidFill>
                <a:latin typeface="DM Sans" pitchFamily="2" charset="0"/>
                <a:cs typeface="Arial" panose="020B0604020202020204" pitchFamily="34" charset="0"/>
                <a:sym typeface="DM Sans"/>
              </a:endParaRPr>
            </a:p>
          </p:txBody>
        </p:sp>
        <p:sp>
          <p:nvSpPr>
            <p:cNvPr id="33" name="TextBox 21">
              <a:extLst>
                <a:ext uri="{FF2B5EF4-FFF2-40B4-BE49-F238E27FC236}">
                  <a16:creationId xmlns:a16="http://schemas.microsoft.com/office/drawing/2014/main" id="{635EB3CD-100C-9517-5BE0-619813947B15}"/>
                </a:ext>
              </a:extLst>
            </p:cNvPr>
            <p:cNvSpPr txBox="1"/>
            <p:nvPr/>
          </p:nvSpPr>
          <p:spPr>
            <a:xfrm>
              <a:off x="1153961" y="3789325"/>
              <a:ext cx="1717350" cy="1139286"/>
            </a:xfrm>
            <a:prstGeom prst="rect">
              <a:avLst/>
            </a:prstGeom>
          </p:spPr>
          <p:txBody>
            <a:bodyPr lIns="0" tIns="0" rIns="0" bIns="0" rtlCol="0" anchor="t">
              <a:spAutoFit/>
            </a:bodyPr>
            <a:lstStyle/>
            <a:p>
              <a:pPr algn="ctr">
                <a:lnSpc>
                  <a:spcPts val="10800"/>
                </a:lnSpc>
              </a:pPr>
              <a:r>
                <a:rPr lang="en-US" sz="2800" dirty="0">
                  <a:solidFill>
                    <a:srgbClr val="FFFFFF"/>
                  </a:solidFill>
                  <a:latin typeface="Poppins"/>
                  <a:ea typeface="Poppins"/>
                  <a:cs typeface="Poppins"/>
                  <a:sym typeface="Poppins"/>
                </a:rPr>
                <a:t>02</a:t>
              </a:r>
            </a:p>
          </p:txBody>
        </p:sp>
      </p:grpSp>
      <p:grpSp>
        <p:nvGrpSpPr>
          <p:cNvPr id="47" name="Group 10">
            <a:extLst>
              <a:ext uri="{FF2B5EF4-FFF2-40B4-BE49-F238E27FC236}">
                <a16:creationId xmlns:a16="http://schemas.microsoft.com/office/drawing/2014/main" id="{2CC4100C-DF48-0ACA-B246-42364A52006D}"/>
              </a:ext>
            </a:extLst>
          </p:cNvPr>
          <p:cNvGrpSpPr/>
          <p:nvPr/>
        </p:nvGrpSpPr>
        <p:grpSpPr>
          <a:xfrm>
            <a:off x="9523722" y="6290708"/>
            <a:ext cx="7399646" cy="2129392"/>
            <a:chOff x="0" y="-390391"/>
            <a:chExt cx="9877044" cy="3257039"/>
          </a:xfrm>
        </p:grpSpPr>
        <p:sp>
          <p:nvSpPr>
            <p:cNvPr id="50" name="Freeform 11">
              <a:extLst>
                <a:ext uri="{FF2B5EF4-FFF2-40B4-BE49-F238E27FC236}">
                  <a16:creationId xmlns:a16="http://schemas.microsoft.com/office/drawing/2014/main" id="{DA1294AD-1DB7-7B0A-E811-FA88660F3E09}"/>
                </a:ext>
              </a:extLst>
            </p:cNvPr>
            <p:cNvSpPr/>
            <p:nvPr/>
          </p:nvSpPr>
          <p:spPr>
            <a:xfrm>
              <a:off x="0" y="-390391"/>
              <a:ext cx="9877044" cy="3257039"/>
            </a:xfrm>
            <a:custGeom>
              <a:avLst/>
              <a:gdLst/>
              <a:ahLst/>
              <a:cxnLst/>
              <a:rect l="l" t="t" r="r" b="b"/>
              <a:pathLst>
                <a:path w="9877044" h="2866644">
                  <a:moveTo>
                    <a:pt x="0" y="503174"/>
                  </a:moveTo>
                  <a:cubicBezTo>
                    <a:pt x="0" y="224536"/>
                    <a:pt x="229997" y="0"/>
                    <a:pt x="512191" y="0"/>
                  </a:cubicBezTo>
                  <a:lnTo>
                    <a:pt x="9364853" y="0"/>
                  </a:lnTo>
                  <a:lnTo>
                    <a:pt x="9364853" y="38100"/>
                  </a:lnTo>
                  <a:lnTo>
                    <a:pt x="9364853" y="0"/>
                  </a:lnTo>
                  <a:cubicBezTo>
                    <a:pt x="9647047" y="0"/>
                    <a:pt x="9877044" y="224536"/>
                    <a:pt x="9877044" y="503174"/>
                  </a:cubicBezTo>
                  <a:lnTo>
                    <a:pt x="9838944" y="503174"/>
                  </a:lnTo>
                  <a:lnTo>
                    <a:pt x="9877044" y="503174"/>
                  </a:lnTo>
                  <a:lnTo>
                    <a:pt x="9877044" y="2363470"/>
                  </a:lnTo>
                  <a:lnTo>
                    <a:pt x="9838944" y="2363470"/>
                  </a:lnTo>
                  <a:lnTo>
                    <a:pt x="9877044" y="2363470"/>
                  </a:lnTo>
                  <a:cubicBezTo>
                    <a:pt x="9877044" y="2642108"/>
                    <a:pt x="9647048" y="2866644"/>
                    <a:pt x="9364853" y="2866644"/>
                  </a:cubicBezTo>
                  <a:lnTo>
                    <a:pt x="9364853" y="2828544"/>
                  </a:lnTo>
                  <a:lnTo>
                    <a:pt x="9364853" y="2866644"/>
                  </a:lnTo>
                  <a:lnTo>
                    <a:pt x="512191" y="2866644"/>
                  </a:lnTo>
                  <a:lnTo>
                    <a:pt x="512191" y="2828544"/>
                  </a:lnTo>
                  <a:lnTo>
                    <a:pt x="512191" y="2866644"/>
                  </a:lnTo>
                  <a:cubicBezTo>
                    <a:pt x="229997" y="2866644"/>
                    <a:pt x="0" y="2641981"/>
                    <a:pt x="0" y="2363470"/>
                  </a:cubicBezTo>
                  <a:lnTo>
                    <a:pt x="0" y="503174"/>
                  </a:lnTo>
                  <a:lnTo>
                    <a:pt x="38100" y="503174"/>
                  </a:lnTo>
                  <a:lnTo>
                    <a:pt x="0" y="503174"/>
                  </a:lnTo>
                  <a:moveTo>
                    <a:pt x="76200" y="503174"/>
                  </a:moveTo>
                  <a:lnTo>
                    <a:pt x="76200" y="2363470"/>
                  </a:lnTo>
                  <a:lnTo>
                    <a:pt x="38100" y="2363470"/>
                  </a:lnTo>
                  <a:lnTo>
                    <a:pt x="76200" y="2363470"/>
                  </a:lnTo>
                  <a:cubicBezTo>
                    <a:pt x="76200" y="2598547"/>
                    <a:pt x="270764" y="2790444"/>
                    <a:pt x="512191" y="2790444"/>
                  </a:cubicBezTo>
                  <a:lnTo>
                    <a:pt x="9364853" y="2790444"/>
                  </a:lnTo>
                  <a:cubicBezTo>
                    <a:pt x="9606280" y="2790444"/>
                    <a:pt x="9800844" y="2598547"/>
                    <a:pt x="9800844" y="2363470"/>
                  </a:cubicBezTo>
                  <a:lnTo>
                    <a:pt x="9800844" y="503174"/>
                  </a:lnTo>
                  <a:cubicBezTo>
                    <a:pt x="9800844" y="268097"/>
                    <a:pt x="9606280" y="76200"/>
                    <a:pt x="9364853" y="76200"/>
                  </a:cubicBezTo>
                  <a:lnTo>
                    <a:pt x="512191" y="76200"/>
                  </a:lnTo>
                  <a:lnTo>
                    <a:pt x="512191" y="38100"/>
                  </a:lnTo>
                  <a:lnTo>
                    <a:pt x="512191" y="76200"/>
                  </a:lnTo>
                  <a:cubicBezTo>
                    <a:pt x="270764" y="76200"/>
                    <a:pt x="76200" y="268097"/>
                    <a:pt x="76200" y="503174"/>
                  </a:cubicBezTo>
                  <a:close/>
                </a:path>
              </a:pathLst>
            </a:custGeom>
            <a:solidFill>
              <a:srgbClr val="115CF9"/>
            </a:solidFill>
          </p:spPr>
        </p:sp>
      </p:grpSp>
      <p:grpSp>
        <p:nvGrpSpPr>
          <p:cNvPr id="58" name="Group 57">
            <a:extLst>
              <a:ext uri="{FF2B5EF4-FFF2-40B4-BE49-F238E27FC236}">
                <a16:creationId xmlns:a16="http://schemas.microsoft.com/office/drawing/2014/main" id="{EF17CD80-561A-B0EB-8B05-4225A3547FB5}"/>
              </a:ext>
            </a:extLst>
          </p:cNvPr>
          <p:cNvGrpSpPr/>
          <p:nvPr/>
        </p:nvGrpSpPr>
        <p:grpSpPr>
          <a:xfrm>
            <a:off x="9327025" y="5813353"/>
            <a:ext cx="10972800" cy="2040454"/>
            <a:chOff x="1018313" y="520749"/>
            <a:chExt cx="10984867" cy="1301627"/>
          </a:xfrm>
        </p:grpSpPr>
        <p:grpSp>
          <p:nvGrpSpPr>
            <p:cNvPr id="59" name="Group 58">
              <a:extLst>
                <a:ext uri="{FF2B5EF4-FFF2-40B4-BE49-F238E27FC236}">
                  <a16:creationId xmlns:a16="http://schemas.microsoft.com/office/drawing/2014/main" id="{6833D2F0-0379-BA52-508A-5C3CBE18BAD9}"/>
                </a:ext>
              </a:extLst>
            </p:cNvPr>
            <p:cNvGrpSpPr/>
            <p:nvPr/>
          </p:nvGrpSpPr>
          <p:grpSpPr>
            <a:xfrm>
              <a:off x="1018313" y="520749"/>
              <a:ext cx="6812109" cy="726761"/>
              <a:chOff x="1138425" y="1244081"/>
              <a:chExt cx="6812109" cy="726761"/>
            </a:xfrm>
          </p:grpSpPr>
          <p:sp>
            <p:nvSpPr>
              <p:cNvPr id="62" name="TextBox 14">
                <a:extLst>
                  <a:ext uri="{FF2B5EF4-FFF2-40B4-BE49-F238E27FC236}">
                    <a16:creationId xmlns:a16="http://schemas.microsoft.com/office/drawing/2014/main" id="{0BB1A62A-4372-1392-901F-36854C72B7F5}"/>
                  </a:ext>
                </a:extLst>
              </p:cNvPr>
              <p:cNvSpPr txBox="1"/>
              <p:nvPr/>
            </p:nvSpPr>
            <p:spPr>
              <a:xfrm>
                <a:off x="2667384" y="1676840"/>
                <a:ext cx="5283150" cy="273558"/>
              </a:xfrm>
              <a:prstGeom prst="rect">
                <a:avLst/>
              </a:prstGeom>
            </p:spPr>
            <p:txBody>
              <a:bodyPr lIns="0" tIns="0" rIns="0" bIns="0" rtlCol="0" anchor="t">
                <a:spAutoFit/>
              </a:bodyPr>
              <a:lstStyle/>
              <a:p>
                <a:pPr algn="l">
                  <a:lnSpc>
                    <a:spcPts val="3359"/>
                  </a:lnSpc>
                </a:pPr>
                <a:r>
                  <a:rPr lang="en-US" sz="2800" dirty="0">
                    <a:solidFill>
                      <a:schemeClr val="bg1"/>
                    </a:solidFill>
                    <a:effectLst/>
                    <a:latin typeface="Aptos" panose="020B0004020202020204" pitchFamily="34" charset="0"/>
                    <a:ea typeface="Aptos" panose="020B0004020202020204" pitchFamily="34" charset="0"/>
                    <a:cs typeface="Arial" panose="020B0604020202020204" pitchFamily="34" charset="0"/>
                  </a:rPr>
                  <a:t>Presentation</a:t>
                </a:r>
                <a:endParaRPr lang="en-US" sz="2800" dirty="0">
                  <a:solidFill>
                    <a:schemeClr val="bg1"/>
                  </a:solidFill>
                  <a:latin typeface="DM Sans" pitchFamily="2" charset="0"/>
                  <a:ea typeface="DM Sans"/>
                  <a:cs typeface="DM Sans"/>
                  <a:sym typeface="DM Sans"/>
                </a:endParaRPr>
              </a:p>
            </p:txBody>
          </p:sp>
          <p:sp>
            <p:nvSpPr>
              <p:cNvPr id="63" name="TextBox 21">
                <a:extLst>
                  <a:ext uri="{FF2B5EF4-FFF2-40B4-BE49-F238E27FC236}">
                    <a16:creationId xmlns:a16="http://schemas.microsoft.com/office/drawing/2014/main" id="{E9AEA0BC-2964-183C-3A87-1FB73C2757A5}"/>
                  </a:ext>
                </a:extLst>
              </p:cNvPr>
              <p:cNvSpPr txBox="1"/>
              <p:nvPr/>
            </p:nvSpPr>
            <p:spPr>
              <a:xfrm>
                <a:off x="1138425" y="1244081"/>
                <a:ext cx="1717350" cy="726761"/>
              </a:xfrm>
              <a:prstGeom prst="rect">
                <a:avLst/>
              </a:prstGeom>
            </p:spPr>
            <p:txBody>
              <a:bodyPr lIns="0" tIns="0" rIns="0" bIns="0" rtlCol="0" anchor="t">
                <a:spAutoFit/>
              </a:bodyPr>
              <a:lstStyle/>
              <a:p>
                <a:pPr algn="ctr">
                  <a:lnSpc>
                    <a:spcPts val="10800"/>
                  </a:lnSpc>
                </a:pPr>
                <a:r>
                  <a:rPr lang="en-US" sz="2800" dirty="0">
                    <a:solidFill>
                      <a:srgbClr val="FFFFFF"/>
                    </a:solidFill>
                    <a:latin typeface="Poppins"/>
                    <a:ea typeface="Poppins"/>
                    <a:cs typeface="Poppins"/>
                    <a:sym typeface="Poppins"/>
                  </a:rPr>
                  <a:t>06</a:t>
                </a:r>
              </a:p>
            </p:txBody>
          </p:sp>
        </p:grpSp>
        <p:sp>
          <p:nvSpPr>
            <p:cNvPr id="60" name="TextBox 59">
              <a:extLst>
                <a:ext uri="{FF2B5EF4-FFF2-40B4-BE49-F238E27FC236}">
                  <a16:creationId xmlns:a16="http://schemas.microsoft.com/office/drawing/2014/main" id="{935F7346-A5A9-CEA0-791F-2317584ADE8A}"/>
                </a:ext>
              </a:extLst>
            </p:cNvPr>
            <p:cNvSpPr txBox="1"/>
            <p:nvPr/>
          </p:nvSpPr>
          <p:spPr>
            <a:xfrm>
              <a:off x="2859180" y="1292275"/>
              <a:ext cx="9144000" cy="530101"/>
            </a:xfrm>
            <a:prstGeom prst="rect">
              <a:avLst/>
            </a:prstGeom>
            <a:noFill/>
          </p:spPr>
          <p:txBody>
            <a:bodyPr wrap="square">
              <a:spAutoFit/>
            </a:bodyPr>
            <a:lstStyle/>
            <a:p>
              <a:r>
                <a:rPr lang="en-US" sz="2400" dirty="0">
                  <a:solidFill>
                    <a:schemeClr val="bg1"/>
                  </a:solidFill>
                  <a:latin typeface="Aptos" panose="020B0004020202020204" pitchFamily="34" charset="0"/>
                  <a:cs typeface="Arial" panose="020B0604020202020204" pitchFamily="34" charset="0"/>
                </a:rPr>
                <a:t>Create Presentation Slides, </a:t>
              </a:r>
            </a:p>
            <a:p>
              <a:r>
                <a:rPr lang="en-US" sz="2400" dirty="0">
                  <a:solidFill>
                    <a:schemeClr val="bg1"/>
                  </a:solidFill>
                  <a:latin typeface="Aptos" panose="020B0004020202020204" pitchFamily="34" charset="0"/>
                  <a:cs typeface="Arial" panose="020B0604020202020204" pitchFamily="34" charset="0"/>
                </a:rPr>
                <a:t>Project Report</a:t>
              </a:r>
            </a:p>
          </p:txBody>
        </p:sp>
      </p:grpSp>
      <p:grpSp>
        <p:nvGrpSpPr>
          <p:cNvPr id="65" name="Group 64">
            <a:extLst>
              <a:ext uri="{FF2B5EF4-FFF2-40B4-BE49-F238E27FC236}">
                <a16:creationId xmlns:a16="http://schemas.microsoft.com/office/drawing/2014/main" id="{966BD26D-B662-DF9E-E721-7FA6B0228483}"/>
              </a:ext>
            </a:extLst>
          </p:cNvPr>
          <p:cNvGrpSpPr/>
          <p:nvPr/>
        </p:nvGrpSpPr>
        <p:grpSpPr>
          <a:xfrm>
            <a:off x="9220200" y="1257300"/>
            <a:ext cx="10972801" cy="2452819"/>
            <a:chOff x="9176762" y="-1742813"/>
            <a:chExt cx="10984868" cy="1466100"/>
          </a:xfrm>
        </p:grpSpPr>
        <p:grpSp>
          <p:nvGrpSpPr>
            <p:cNvPr id="66" name="Group 65">
              <a:extLst>
                <a:ext uri="{FF2B5EF4-FFF2-40B4-BE49-F238E27FC236}">
                  <a16:creationId xmlns:a16="http://schemas.microsoft.com/office/drawing/2014/main" id="{79ACFAB6-301E-6C25-C1BB-373A95B57753}"/>
                </a:ext>
              </a:extLst>
            </p:cNvPr>
            <p:cNvGrpSpPr/>
            <p:nvPr/>
          </p:nvGrpSpPr>
          <p:grpSpPr>
            <a:xfrm>
              <a:off x="9176762" y="-1742813"/>
              <a:ext cx="7680800" cy="1466100"/>
              <a:chOff x="9296874" y="-1019481"/>
              <a:chExt cx="7680800" cy="1466100"/>
            </a:xfrm>
          </p:grpSpPr>
          <p:grpSp>
            <p:nvGrpSpPr>
              <p:cNvPr id="68" name="Group 10">
                <a:extLst>
                  <a:ext uri="{FF2B5EF4-FFF2-40B4-BE49-F238E27FC236}">
                    <a16:creationId xmlns:a16="http://schemas.microsoft.com/office/drawing/2014/main" id="{FD2FD3BC-CBD6-05E4-517D-61C92E4E07F3}"/>
                  </a:ext>
                </a:extLst>
              </p:cNvPr>
              <p:cNvGrpSpPr/>
              <p:nvPr/>
            </p:nvGrpSpPr>
            <p:grpSpPr>
              <a:xfrm>
                <a:off x="9569891" y="-681119"/>
                <a:ext cx="7407783" cy="1127738"/>
                <a:chOff x="10877933" y="-10917951"/>
                <a:chExt cx="9877044" cy="3257039"/>
              </a:xfrm>
            </p:grpSpPr>
            <p:sp>
              <p:nvSpPr>
                <p:cNvPr id="71" name="Freeform 11">
                  <a:extLst>
                    <a:ext uri="{FF2B5EF4-FFF2-40B4-BE49-F238E27FC236}">
                      <a16:creationId xmlns:a16="http://schemas.microsoft.com/office/drawing/2014/main" id="{9ECEA70A-9067-FFE9-3D69-9CF0D18841F9}"/>
                    </a:ext>
                  </a:extLst>
                </p:cNvPr>
                <p:cNvSpPr/>
                <p:nvPr/>
              </p:nvSpPr>
              <p:spPr>
                <a:xfrm>
                  <a:off x="10877933" y="-10917951"/>
                  <a:ext cx="9877044" cy="3257039"/>
                </a:xfrm>
                <a:custGeom>
                  <a:avLst/>
                  <a:gdLst/>
                  <a:ahLst/>
                  <a:cxnLst/>
                  <a:rect l="l" t="t" r="r" b="b"/>
                  <a:pathLst>
                    <a:path w="9877044" h="2866644">
                      <a:moveTo>
                        <a:pt x="0" y="503174"/>
                      </a:moveTo>
                      <a:cubicBezTo>
                        <a:pt x="0" y="224536"/>
                        <a:pt x="229997" y="0"/>
                        <a:pt x="512191" y="0"/>
                      </a:cubicBezTo>
                      <a:lnTo>
                        <a:pt x="9364853" y="0"/>
                      </a:lnTo>
                      <a:lnTo>
                        <a:pt x="9364853" y="38100"/>
                      </a:lnTo>
                      <a:lnTo>
                        <a:pt x="9364853" y="0"/>
                      </a:lnTo>
                      <a:cubicBezTo>
                        <a:pt x="9647047" y="0"/>
                        <a:pt x="9877044" y="224536"/>
                        <a:pt x="9877044" y="503174"/>
                      </a:cubicBezTo>
                      <a:lnTo>
                        <a:pt x="9838944" y="503174"/>
                      </a:lnTo>
                      <a:lnTo>
                        <a:pt x="9877044" y="503174"/>
                      </a:lnTo>
                      <a:lnTo>
                        <a:pt x="9877044" y="2363470"/>
                      </a:lnTo>
                      <a:lnTo>
                        <a:pt x="9838944" y="2363470"/>
                      </a:lnTo>
                      <a:lnTo>
                        <a:pt x="9877044" y="2363470"/>
                      </a:lnTo>
                      <a:cubicBezTo>
                        <a:pt x="9877044" y="2642108"/>
                        <a:pt x="9647048" y="2866644"/>
                        <a:pt x="9364853" y="2866644"/>
                      </a:cubicBezTo>
                      <a:lnTo>
                        <a:pt x="9364853" y="2828544"/>
                      </a:lnTo>
                      <a:lnTo>
                        <a:pt x="9364853" y="2866644"/>
                      </a:lnTo>
                      <a:lnTo>
                        <a:pt x="512191" y="2866644"/>
                      </a:lnTo>
                      <a:lnTo>
                        <a:pt x="512191" y="2828544"/>
                      </a:lnTo>
                      <a:lnTo>
                        <a:pt x="512191" y="2866644"/>
                      </a:lnTo>
                      <a:cubicBezTo>
                        <a:pt x="229997" y="2866644"/>
                        <a:pt x="0" y="2641981"/>
                        <a:pt x="0" y="2363470"/>
                      </a:cubicBezTo>
                      <a:lnTo>
                        <a:pt x="0" y="503174"/>
                      </a:lnTo>
                      <a:lnTo>
                        <a:pt x="38100" y="503174"/>
                      </a:lnTo>
                      <a:lnTo>
                        <a:pt x="0" y="503174"/>
                      </a:lnTo>
                      <a:moveTo>
                        <a:pt x="76200" y="503174"/>
                      </a:moveTo>
                      <a:lnTo>
                        <a:pt x="76200" y="2363470"/>
                      </a:lnTo>
                      <a:lnTo>
                        <a:pt x="38100" y="2363470"/>
                      </a:lnTo>
                      <a:lnTo>
                        <a:pt x="76200" y="2363470"/>
                      </a:lnTo>
                      <a:cubicBezTo>
                        <a:pt x="76200" y="2598547"/>
                        <a:pt x="270764" y="2790444"/>
                        <a:pt x="512191" y="2790444"/>
                      </a:cubicBezTo>
                      <a:lnTo>
                        <a:pt x="9364853" y="2790444"/>
                      </a:lnTo>
                      <a:cubicBezTo>
                        <a:pt x="9606280" y="2790444"/>
                        <a:pt x="9800844" y="2598547"/>
                        <a:pt x="9800844" y="2363470"/>
                      </a:cubicBezTo>
                      <a:lnTo>
                        <a:pt x="9800844" y="503174"/>
                      </a:lnTo>
                      <a:cubicBezTo>
                        <a:pt x="9800844" y="268097"/>
                        <a:pt x="9606280" y="76200"/>
                        <a:pt x="9364853" y="76200"/>
                      </a:cubicBezTo>
                      <a:lnTo>
                        <a:pt x="512191" y="76200"/>
                      </a:lnTo>
                      <a:lnTo>
                        <a:pt x="512191" y="38100"/>
                      </a:lnTo>
                      <a:lnTo>
                        <a:pt x="512191" y="76200"/>
                      </a:lnTo>
                      <a:cubicBezTo>
                        <a:pt x="270764" y="76200"/>
                        <a:pt x="76200" y="268097"/>
                        <a:pt x="76200" y="503174"/>
                      </a:cubicBezTo>
                      <a:close/>
                    </a:path>
                  </a:pathLst>
                </a:custGeom>
                <a:solidFill>
                  <a:srgbClr val="115CF9"/>
                </a:solidFill>
              </p:spPr>
              <p:txBody>
                <a:bodyPr/>
                <a:lstStyle/>
                <a:p>
                  <a:endParaRPr lang="en-US" dirty="0"/>
                </a:p>
              </p:txBody>
            </p:sp>
          </p:grpSp>
          <p:sp>
            <p:nvSpPr>
              <p:cNvPr id="69" name="TextBox 14">
                <a:extLst>
                  <a:ext uri="{FF2B5EF4-FFF2-40B4-BE49-F238E27FC236}">
                    <a16:creationId xmlns:a16="http://schemas.microsoft.com/office/drawing/2014/main" id="{5D927CE0-1BEB-9C44-DE46-E28742944E72}"/>
                  </a:ext>
                </a:extLst>
              </p:cNvPr>
              <p:cNvSpPr txBox="1"/>
              <p:nvPr/>
            </p:nvSpPr>
            <p:spPr>
              <a:xfrm>
                <a:off x="10879265" y="-599534"/>
                <a:ext cx="5283150" cy="273558"/>
              </a:xfrm>
              <a:prstGeom prst="rect">
                <a:avLst/>
              </a:prstGeom>
            </p:spPr>
            <p:txBody>
              <a:bodyPr lIns="0" tIns="0" rIns="0" bIns="0" rtlCol="0" anchor="t">
                <a:spAutoFit/>
              </a:bodyPr>
              <a:lstStyle/>
              <a:p>
                <a:pPr algn="l">
                  <a:lnSpc>
                    <a:spcPts val="3359"/>
                  </a:lnSpc>
                </a:pPr>
                <a:r>
                  <a:rPr lang="en-US" sz="2800" dirty="0">
                    <a:solidFill>
                      <a:schemeClr val="bg1"/>
                    </a:solidFill>
                    <a:effectLst/>
                    <a:latin typeface="Aptos" panose="020B0004020202020204" pitchFamily="34" charset="0"/>
                    <a:ea typeface="Aptos" panose="020B0004020202020204" pitchFamily="34" charset="0"/>
                    <a:cs typeface="Arial" panose="020B0604020202020204" pitchFamily="34" charset="0"/>
                  </a:rPr>
                  <a:t>Metrics and </a:t>
                </a:r>
                <a:r>
                  <a:rPr lang="en-US" sz="2800" dirty="0">
                    <a:solidFill>
                      <a:schemeClr val="bg1"/>
                    </a:solidFill>
                    <a:latin typeface="Aptos" panose="020B0004020202020204" pitchFamily="34" charset="0"/>
                    <a:cs typeface="Arial" panose="020B0604020202020204" pitchFamily="34" charset="0"/>
                  </a:rPr>
                  <a:t>Deliverables</a:t>
                </a:r>
                <a:endParaRPr lang="en-US" sz="2800" dirty="0">
                  <a:solidFill>
                    <a:schemeClr val="bg1"/>
                  </a:solidFill>
                  <a:latin typeface="Aptos" panose="020B0004020202020204" pitchFamily="34" charset="0"/>
                  <a:cs typeface="Arial" panose="020B0604020202020204" pitchFamily="34" charset="0"/>
                  <a:sym typeface="DM Sans"/>
                </a:endParaRPr>
              </a:p>
            </p:txBody>
          </p:sp>
          <p:sp>
            <p:nvSpPr>
              <p:cNvPr id="70" name="TextBox 21">
                <a:extLst>
                  <a:ext uri="{FF2B5EF4-FFF2-40B4-BE49-F238E27FC236}">
                    <a16:creationId xmlns:a16="http://schemas.microsoft.com/office/drawing/2014/main" id="{98A9A73D-8782-A102-C24C-D5A65E57661B}"/>
                  </a:ext>
                </a:extLst>
              </p:cNvPr>
              <p:cNvSpPr txBox="1"/>
              <p:nvPr/>
            </p:nvSpPr>
            <p:spPr>
              <a:xfrm>
                <a:off x="9296874" y="-1019481"/>
                <a:ext cx="1717350" cy="726761"/>
              </a:xfrm>
              <a:prstGeom prst="rect">
                <a:avLst/>
              </a:prstGeom>
            </p:spPr>
            <p:txBody>
              <a:bodyPr lIns="0" tIns="0" rIns="0" bIns="0" rtlCol="0" anchor="t">
                <a:spAutoFit/>
              </a:bodyPr>
              <a:lstStyle/>
              <a:p>
                <a:pPr algn="ctr">
                  <a:lnSpc>
                    <a:spcPts val="10800"/>
                  </a:lnSpc>
                </a:pPr>
                <a:r>
                  <a:rPr lang="en-US" sz="2800" dirty="0">
                    <a:solidFill>
                      <a:srgbClr val="FFFFFF"/>
                    </a:solidFill>
                    <a:latin typeface="Poppins"/>
                    <a:ea typeface="Poppins"/>
                    <a:cs typeface="Poppins"/>
                    <a:sym typeface="Poppins"/>
                  </a:rPr>
                  <a:t>04</a:t>
                </a:r>
              </a:p>
            </p:txBody>
          </p:sp>
        </p:grpSp>
        <p:sp>
          <p:nvSpPr>
            <p:cNvPr id="67" name="TextBox 66">
              <a:extLst>
                <a:ext uri="{FF2B5EF4-FFF2-40B4-BE49-F238E27FC236}">
                  <a16:creationId xmlns:a16="http://schemas.microsoft.com/office/drawing/2014/main" id="{3B02D75C-16FF-4FF6-A4CF-BFEA97675702}"/>
                </a:ext>
              </a:extLst>
            </p:cNvPr>
            <p:cNvSpPr txBox="1"/>
            <p:nvPr/>
          </p:nvSpPr>
          <p:spPr>
            <a:xfrm>
              <a:off x="11017630" y="-1021801"/>
              <a:ext cx="9144000" cy="294500"/>
            </a:xfrm>
            <a:prstGeom prst="rect">
              <a:avLst/>
            </a:prstGeom>
            <a:noFill/>
          </p:spPr>
          <p:txBody>
            <a:bodyPr wrap="square">
              <a:spAutoFit/>
            </a:bodyPr>
            <a:lstStyle/>
            <a:p>
              <a:r>
                <a:rPr lang="en-US" sz="2400" dirty="0">
                  <a:solidFill>
                    <a:schemeClr val="bg1"/>
                  </a:solidFill>
                  <a:latin typeface="Aptos" panose="020B0004020202020204" pitchFamily="34" charset="0"/>
                  <a:cs typeface="Arial" panose="020B0604020202020204" pitchFamily="34" charset="0"/>
                </a:rPr>
                <a:t>KPI , more important metrics</a:t>
              </a:r>
            </a:p>
          </p:txBody>
        </p:sp>
      </p:grpSp>
      <p:grpSp>
        <p:nvGrpSpPr>
          <p:cNvPr id="13" name="Group 10">
            <a:extLst>
              <a:ext uri="{FF2B5EF4-FFF2-40B4-BE49-F238E27FC236}">
                <a16:creationId xmlns:a16="http://schemas.microsoft.com/office/drawing/2014/main" id="{38F608AF-068D-8709-378A-1EB33AE64471}"/>
              </a:ext>
            </a:extLst>
          </p:cNvPr>
          <p:cNvGrpSpPr/>
          <p:nvPr/>
        </p:nvGrpSpPr>
        <p:grpSpPr>
          <a:xfrm>
            <a:off x="6362787" y="8850504"/>
            <a:ext cx="5562425" cy="996431"/>
            <a:chOff x="0" y="-390391"/>
            <a:chExt cx="9877044" cy="3257039"/>
          </a:xfrm>
        </p:grpSpPr>
        <p:sp>
          <p:nvSpPr>
            <p:cNvPr id="17" name="Freeform 11">
              <a:extLst>
                <a:ext uri="{FF2B5EF4-FFF2-40B4-BE49-F238E27FC236}">
                  <a16:creationId xmlns:a16="http://schemas.microsoft.com/office/drawing/2014/main" id="{1083CB89-0A55-B836-44C9-8AC271D04639}"/>
                </a:ext>
              </a:extLst>
            </p:cNvPr>
            <p:cNvSpPr/>
            <p:nvPr/>
          </p:nvSpPr>
          <p:spPr>
            <a:xfrm>
              <a:off x="0" y="-390391"/>
              <a:ext cx="9877044" cy="3257039"/>
            </a:xfrm>
            <a:custGeom>
              <a:avLst/>
              <a:gdLst/>
              <a:ahLst/>
              <a:cxnLst/>
              <a:rect l="l" t="t" r="r" b="b"/>
              <a:pathLst>
                <a:path w="9877044" h="2866644">
                  <a:moveTo>
                    <a:pt x="0" y="503174"/>
                  </a:moveTo>
                  <a:cubicBezTo>
                    <a:pt x="0" y="224536"/>
                    <a:pt x="229997" y="0"/>
                    <a:pt x="512191" y="0"/>
                  </a:cubicBezTo>
                  <a:lnTo>
                    <a:pt x="9364853" y="0"/>
                  </a:lnTo>
                  <a:lnTo>
                    <a:pt x="9364853" y="38100"/>
                  </a:lnTo>
                  <a:lnTo>
                    <a:pt x="9364853" y="0"/>
                  </a:lnTo>
                  <a:cubicBezTo>
                    <a:pt x="9647047" y="0"/>
                    <a:pt x="9877044" y="224536"/>
                    <a:pt x="9877044" y="503174"/>
                  </a:cubicBezTo>
                  <a:lnTo>
                    <a:pt x="9838944" y="503174"/>
                  </a:lnTo>
                  <a:lnTo>
                    <a:pt x="9877044" y="503174"/>
                  </a:lnTo>
                  <a:lnTo>
                    <a:pt x="9877044" y="2363470"/>
                  </a:lnTo>
                  <a:lnTo>
                    <a:pt x="9838944" y="2363470"/>
                  </a:lnTo>
                  <a:lnTo>
                    <a:pt x="9877044" y="2363470"/>
                  </a:lnTo>
                  <a:cubicBezTo>
                    <a:pt x="9877044" y="2642108"/>
                    <a:pt x="9647048" y="2866644"/>
                    <a:pt x="9364853" y="2866644"/>
                  </a:cubicBezTo>
                  <a:lnTo>
                    <a:pt x="9364853" y="2828544"/>
                  </a:lnTo>
                  <a:lnTo>
                    <a:pt x="9364853" y="2866644"/>
                  </a:lnTo>
                  <a:lnTo>
                    <a:pt x="512191" y="2866644"/>
                  </a:lnTo>
                  <a:lnTo>
                    <a:pt x="512191" y="2828544"/>
                  </a:lnTo>
                  <a:lnTo>
                    <a:pt x="512191" y="2866644"/>
                  </a:lnTo>
                  <a:cubicBezTo>
                    <a:pt x="229997" y="2866644"/>
                    <a:pt x="0" y="2641981"/>
                    <a:pt x="0" y="2363470"/>
                  </a:cubicBezTo>
                  <a:lnTo>
                    <a:pt x="0" y="503174"/>
                  </a:lnTo>
                  <a:lnTo>
                    <a:pt x="38100" y="503174"/>
                  </a:lnTo>
                  <a:lnTo>
                    <a:pt x="0" y="503174"/>
                  </a:lnTo>
                  <a:moveTo>
                    <a:pt x="76200" y="503174"/>
                  </a:moveTo>
                  <a:lnTo>
                    <a:pt x="76200" y="2363470"/>
                  </a:lnTo>
                  <a:lnTo>
                    <a:pt x="38100" y="2363470"/>
                  </a:lnTo>
                  <a:lnTo>
                    <a:pt x="76200" y="2363470"/>
                  </a:lnTo>
                  <a:cubicBezTo>
                    <a:pt x="76200" y="2598547"/>
                    <a:pt x="270764" y="2790444"/>
                    <a:pt x="512191" y="2790444"/>
                  </a:cubicBezTo>
                  <a:lnTo>
                    <a:pt x="9364853" y="2790444"/>
                  </a:lnTo>
                  <a:cubicBezTo>
                    <a:pt x="9606280" y="2790444"/>
                    <a:pt x="9800844" y="2598547"/>
                    <a:pt x="9800844" y="2363470"/>
                  </a:cubicBezTo>
                  <a:lnTo>
                    <a:pt x="9800844" y="503174"/>
                  </a:lnTo>
                  <a:cubicBezTo>
                    <a:pt x="9800844" y="268097"/>
                    <a:pt x="9606280" y="76200"/>
                    <a:pt x="9364853" y="76200"/>
                  </a:cubicBezTo>
                  <a:lnTo>
                    <a:pt x="512191" y="76200"/>
                  </a:lnTo>
                  <a:lnTo>
                    <a:pt x="512191" y="38100"/>
                  </a:lnTo>
                  <a:lnTo>
                    <a:pt x="512191" y="76200"/>
                  </a:lnTo>
                  <a:cubicBezTo>
                    <a:pt x="270764" y="76200"/>
                    <a:pt x="76200" y="268097"/>
                    <a:pt x="76200" y="503174"/>
                  </a:cubicBezTo>
                  <a:close/>
                </a:path>
              </a:pathLst>
            </a:custGeom>
            <a:solidFill>
              <a:srgbClr val="115CF9"/>
            </a:solidFill>
          </p:spPr>
        </p:sp>
      </p:grpSp>
      <p:grpSp>
        <p:nvGrpSpPr>
          <p:cNvPr id="27" name="Group 26">
            <a:extLst>
              <a:ext uri="{FF2B5EF4-FFF2-40B4-BE49-F238E27FC236}">
                <a16:creationId xmlns:a16="http://schemas.microsoft.com/office/drawing/2014/main" id="{885CE534-72DC-DC87-DC08-11FDE47F5F61}"/>
              </a:ext>
            </a:extLst>
          </p:cNvPr>
          <p:cNvGrpSpPr/>
          <p:nvPr/>
        </p:nvGrpSpPr>
        <p:grpSpPr>
          <a:xfrm>
            <a:off x="6152039" y="8358035"/>
            <a:ext cx="6779081" cy="1139286"/>
            <a:chOff x="2043979" y="1603008"/>
            <a:chExt cx="6786537" cy="1001755"/>
          </a:xfrm>
        </p:grpSpPr>
        <p:sp>
          <p:nvSpPr>
            <p:cNvPr id="34" name="TextBox 14">
              <a:extLst>
                <a:ext uri="{FF2B5EF4-FFF2-40B4-BE49-F238E27FC236}">
                  <a16:creationId xmlns:a16="http://schemas.microsoft.com/office/drawing/2014/main" id="{B59CCA6C-F01A-87ED-E33A-1963A2916662}"/>
                </a:ext>
              </a:extLst>
            </p:cNvPr>
            <p:cNvSpPr txBox="1"/>
            <p:nvPr/>
          </p:nvSpPr>
          <p:spPr>
            <a:xfrm>
              <a:off x="3547366" y="2218851"/>
              <a:ext cx="5283150" cy="377067"/>
            </a:xfrm>
            <a:prstGeom prst="rect">
              <a:avLst/>
            </a:prstGeom>
          </p:spPr>
          <p:txBody>
            <a:bodyPr lIns="0" tIns="0" rIns="0" bIns="0" rtlCol="0" anchor="t">
              <a:spAutoFit/>
            </a:bodyPr>
            <a:lstStyle/>
            <a:p>
              <a:pPr algn="l">
                <a:lnSpc>
                  <a:spcPts val="3359"/>
                </a:lnSpc>
              </a:pPr>
              <a:r>
                <a:rPr lang="en-US" sz="2800" dirty="0">
                  <a:solidFill>
                    <a:schemeClr val="bg1"/>
                  </a:solidFill>
                  <a:effectLst/>
                  <a:latin typeface="Aptos" panose="020B0004020202020204" pitchFamily="34" charset="0"/>
                  <a:ea typeface="Aptos" panose="020B0004020202020204" pitchFamily="34" charset="0"/>
                  <a:cs typeface="Arial" panose="020B0604020202020204" pitchFamily="34" charset="0"/>
                </a:rPr>
                <a:t>Conclusion</a:t>
              </a:r>
              <a:endParaRPr lang="en-US" sz="2800" dirty="0">
                <a:solidFill>
                  <a:schemeClr val="bg1"/>
                </a:solidFill>
                <a:latin typeface="DM Sans" pitchFamily="2" charset="0"/>
                <a:ea typeface="DM Sans"/>
                <a:cs typeface="DM Sans"/>
                <a:sym typeface="DM Sans"/>
              </a:endParaRPr>
            </a:p>
          </p:txBody>
        </p:sp>
        <p:sp>
          <p:nvSpPr>
            <p:cNvPr id="37" name="TextBox 21">
              <a:extLst>
                <a:ext uri="{FF2B5EF4-FFF2-40B4-BE49-F238E27FC236}">
                  <a16:creationId xmlns:a16="http://schemas.microsoft.com/office/drawing/2014/main" id="{BE0C24F4-41BF-5D6E-F2E2-B558AD73540C}"/>
                </a:ext>
              </a:extLst>
            </p:cNvPr>
            <p:cNvSpPr txBox="1"/>
            <p:nvPr/>
          </p:nvSpPr>
          <p:spPr>
            <a:xfrm>
              <a:off x="2043979" y="1603008"/>
              <a:ext cx="1717350" cy="1001755"/>
            </a:xfrm>
            <a:prstGeom prst="rect">
              <a:avLst/>
            </a:prstGeom>
          </p:spPr>
          <p:txBody>
            <a:bodyPr lIns="0" tIns="0" rIns="0" bIns="0" rtlCol="0" anchor="t">
              <a:spAutoFit/>
            </a:bodyPr>
            <a:lstStyle/>
            <a:p>
              <a:pPr algn="ctr">
                <a:lnSpc>
                  <a:spcPts val="10800"/>
                </a:lnSpc>
              </a:pPr>
              <a:r>
                <a:rPr lang="en-US" sz="2800" dirty="0">
                  <a:solidFill>
                    <a:srgbClr val="FFFFFF"/>
                  </a:solidFill>
                  <a:latin typeface="Poppins"/>
                  <a:ea typeface="Poppins"/>
                  <a:cs typeface="Poppins"/>
                  <a:sym typeface="Poppins"/>
                </a:rPr>
                <a:t>07</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243E">
                <a:alpha val="100000"/>
              </a:srgbClr>
            </a:gs>
            <a:gs pos="100000">
              <a:srgbClr val="312962">
                <a:alpha val="100000"/>
              </a:srgbClr>
            </a:gs>
          </a:gsLst>
          <a:lin ang="10800025"/>
        </a:gradFill>
        <a:effectLst/>
      </p:bgPr>
    </p:bg>
    <p:spTree>
      <p:nvGrpSpPr>
        <p:cNvPr id="1" name=""/>
        <p:cNvGrpSpPr/>
        <p:nvPr/>
      </p:nvGrpSpPr>
      <p:grpSpPr>
        <a:xfrm>
          <a:off x="0" y="0"/>
          <a:ext cx="0" cy="0"/>
          <a:chOff x="0" y="0"/>
          <a:chExt cx="0" cy="0"/>
        </a:xfrm>
      </p:grpSpPr>
      <p:sp>
        <p:nvSpPr>
          <p:cNvPr id="2" name="Freeform 2"/>
          <p:cNvSpPr/>
          <p:nvPr/>
        </p:nvSpPr>
        <p:spPr>
          <a:xfrm>
            <a:off x="13203210" y="4555614"/>
            <a:ext cx="5084800" cy="5731390"/>
          </a:xfrm>
          <a:custGeom>
            <a:avLst/>
            <a:gdLst/>
            <a:ahLst/>
            <a:cxnLst/>
            <a:rect l="l" t="t" r="r" b="b"/>
            <a:pathLst>
              <a:path w="5084800" h="5731390">
                <a:moveTo>
                  <a:pt x="0" y="0"/>
                </a:moveTo>
                <a:lnTo>
                  <a:pt x="5084800" y="0"/>
                </a:lnTo>
                <a:lnTo>
                  <a:pt x="5084800" y="5731390"/>
                </a:lnTo>
                <a:lnTo>
                  <a:pt x="0" y="57313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0" y="-86"/>
            <a:ext cx="5084800" cy="5731390"/>
          </a:xfrm>
          <a:custGeom>
            <a:avLst/>
            <a:gdLst/>
            <a:ahLst/>
            <a:cxnLst/>
            <a:rect l="l" t="t" r="r" b="b"/>
            <a:pathLst>
              <a:path w="5084800" h="5731390">
                <a:moveTo>
                  <a:pt x="0" y="0"/>
                </a:moveTo>
                <a:lnTo>
                  <a:pt x="5084800" y="0"/>
                </a:lnTo>
                <a:lnTo>
                  <a:pt x="5084800" y="5731390"/>
                </a:lnTo>
                <a:lnTo>
                  <a:pt x="0" y="57313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1" name="Group 4">
            <a:extLst>
              <a:ext uri="{FF2B5EF4-FFF2-40B4-BE49-F238E27FC236}">
                <a16:creationId xmlns:a16="http://schemas.microsoft.com/office/drawing/2014/main" id="{ADF1D801-AD54-D4D1-B746-E1A5C19E0221}"/>
              </a:ext>
            </a:extLst>
          </p:cNvPr>
          <p:cNvGrpSpPr/>
          <p:nvPr/>
        </p:nvGrpSpPr>
        <p:grpSpPr>
          <a:xfrm>
            <a:off x="533400" y="267390"/>
            <a:ext cx="17221200" cy="9829109"/>
            <a:chOff x="0" y="0"/>
            <a:chExt cx="3707200" cy="3510400"/>
          </a:xfrm>
        </p:grpSpPr>
        <p:sp>
          <p:nvSpPr>
            <p:cNvPr id="12" name="Freeform 5">
              <a:extLst>
                <a:ext uri="{FF2B5EF4-FFF2-40B4-BE49-F238E27FC236}">
                  <a16:creationId xmlns:a16="http://schemas.microsoft.com/office/drawing/2014/main" id="{600D952A-C1BB-D790-C4ED-1A7BA1DF0893}"/>
                </a:ext>
              </a:extLst>
            </p:cNvPr>
            <p:cNvSpPr/>
            <p:nvPr/>
          </p:nvSpPr>
          <p:spPr>
            <a:xfrm>
              <a:off x="0" y="0"/>
              <a:ext cx="3707257" cy="3510407"/>
            </a:xfrm>
            <a:custGeom>
              <a:avLst/>
              <a:gdLst/>
              <a:ahLst/>
              <a:cxnLst/>
              <a:rect l="l" t="t" r="r" b="b"/>
              <a:pathLst>
                <a:path w="3707257" h="3510407">
                  <a:moveTo>
                    <a:pt x="0" y="585089"/>
                  </a:moveTo>
                  <a:cubicBezTo>
                    <a:pt x="0" y="262001"/>
                    <a:pt x="262001" y="0"/>
                    <a:pt x="585089" y="0"/>
                  </a:cubicBezTo>
                  <a:lnTo>
                    <a:pt x="3122168" y="0"/>
                  </a:lnTo>
                  <a:cubicBezTo>
                    <a:pt x="3445256" y="0"/>
                    <a:pt x="3707257" y="262001"/>
                    <a:pt x="3707257" y="585089"/>
                  </a:cubicBezTo>
                  <a:lnTo>
                    <a:pt x="3707257" y="2925318"/>
                  </a:lnTo>
                  <a:cubicBezTo>
                    <a:pt x="3707257" y="3248406"/>
                    <a:pt x="3445256" y="3510407"/>
                    <a:pt x="3122168" y="3510407"/>
                  </a:cubicBezTo>
                  <a:lnTo>
                    <a:pt x="585089" y="3510407"/>
                  </a:lnTo>
                  <a:cubicBezTo>
                    <a:pt x="262001" y="3510407"/>
                    <a:pt x="0" y="3248406"/>
                    <a:pt x="0" y="2925318"/>
                  </a:cubicBezTo>
                  <a:close/>
                </a:path>
              </a:pathLst>
            </a:custGeom>
            <a:gradFill rotWithShape="1">
              <a:gsLst>
                <a:gs pos="0">
                  <a:srgbClr val="115CF9">
                    <a:alpha val="100000"/>
                  </a:srgbClr>
                </a:gs>
                <a:gs pos="80000">
                  <a:srgbClr val="312962">
                    <a:alpha val="100000"/>
                  </a:srgbClr>
                </a:gs>
                <a:gs pos="100000">
                  <a:srgbClr val="312962">
                    <a:alpha val="100000"/>
                  </a:srgbClr>
                </a:gs>
              </a:gsLst>
              <a:lin ang="5400700"/>
            </a:gradFill>
          </p:spPr>
        </p:sp>
      </p:grpSp>
      <p:sp>
        <p:nvSpPr>
          <p:cNvPr id="13" name="TextBox 12">
            <a:extLst>
              <a:ext uri="{FF2B5EF4-FFF2-40B4-BE49-F238E27FC236}">
                <a16:creationId xmlns:a16="http://schemas.microsoft.com/office/drawing/2014/main" id="{62B686BB-C077-AE35-68DF-081271894FA5}"/>
              </a:ext>
            </a:extLst>
          </p:cNvPr>
          <p:cNvSpPr txBox="1"/>
          <p:nvPr/>
        </p:nvSpPr>
        <p:spPr>
          <a:xfrm>
            <a:off x="1371600" y="808474"/>
            <a:ext cx="15316200" cy="3847207"/>
          </a:xfrm>
          <a:prstGeom prst="rect">
            <a:avLst/>
          </a:prstGeom>
          <a:noFill/>
        </p:spPr>
        <p:txBody>
          <a:bodyPr wrap="square" rtlCol="0">
            <a:spAutoFit/>
          </a:bodyPr>
          <a:lstStyle/>
          <a:p>
            <a:pPr marL="342900" indent="-342900">
              <a:buFont typeface="Arial" panose="020B0604020202020204" pitchFamily="34" charset="0"/>
              <a:buChar char="•"/>
            </a:pPr>
            <a:r>
              <a:rPr lang="en-US" sz="2800" b="1" dirty="0">
                <a:solidFill>
                  <a:schemeClr val="bg1"/>
                </a:solidFill>
              </a:rPr>
              <a:t>The filters include</a:t>
            </a:r>
            <a:r>
              <a:rPr lang="en-US" sz="2400" b="1" dirty="0">
                <a:solidFill>
                  <a:schemeClr val="bg1"/>
                </a:solidFill>
              </a:rPr>
              <a:t>:</a:t>
            </a:r>
          </a:p>
          <a:p>
            <a:pPr lvl="3" indent="-342900">
              <a:buFont typeface="Arial" panose="020B0604020202020204" pitchFamily="34" charset="0"/>
              <a:buChar char="•"/>
            </a:pPr>
            <a:r>
              <a:rPr lang="en-US" sz="2400" b="1" dirty="0">
                <a:solidFill>
                  <a:schemeClr val="bg1"/>
                </a:solidFill>
              </a:rPr>
              <a:t>Country: </a:t>
            </a:r>
            <a:r>
              <a:rPr lang="en-US" sz="2400" dirty="0">
                <a:solidFill>
                  <a:schemeClr val="bg1"/>
                </a:solidFill>
              </a:rPr>
              <a:t>This filter allows users to select a specific country to analyze product sales and performance in that </a:t>
            </a:r>
            <a:r>
              <a:rPr lang="ar-EG" sz="2400" dirty="0">
                <a:solidFill>
                  <a:schemeClr val="bg1"/>
                </a:solidFill>
              </a:rPr>
              <a:t>	</a:t>
            </a:r>
            <a:r>
              <a:rPr lang="en-US" sz="2400" dirty="0">
                <a:solidFill>
                  <a:schemeClr val="bg1"/>
                </a:solidFill>
              </a:rPr>
              <a:t>region.</a:t>
            </a:r>
          </a:p>
          <a:p>
            <a:pPr lvl="3" indent="-342900">
              <a:buFont typeface="Arial" panose="020B0604020202020204" pitchFamily="34" charset="0"/>
              <a:buChar char="•"/>
            </a:pPr>
            <a:r>
              <a:rPr lang="en-US" sz="2400" b="1" dirty="0">
                <a:solidFill>
                  <a:schemeClr val="bg1"/>
                </a:solidFill>
              </a:rPr>
              <a:t>Year: </a:t>
            </a:r>
            <a:r>
              <a:rPr lang="en-US" sz="2400" dirty="0">
                <a:solidFill>
                  <a:schemeClr val="bg1"/>
                </a:solidFill>
              </a:rPr>
              <a:t>Users can choose a specific year to examine product trends over time.</a:t>
            </a:r>
          </a:p>
          <a:p>
            <a:pPr lvl="3" indent="-342900">
              <a:buFont typeface="Arial" panose="020B0604020202020204" pitchFamily="34" charset="0"/>
              <a:buChar char="•"/>
            </a:pPr>
            <a:r>
              <a:rPr lang="en-US" sz="2400" b="1" dirty="0">
                <a:solidFill>
                  <a:schemeClr val="bg1"/>
                </a:solidFill>
              </a:rPr>
              <a:t>Quarter: </a:t>
            </a:r>
            <a:r>
              <a:rPr lang="en-US" sz="2400" dirty="0">
                <a:solidFill>
                  <a:schemeClr val="bg1"/>
                </a:solidFill>
              </a:rPr>
              <a:t>This filter enables users to focus on a particular quarter of the year for more detailed analysis.</a:t>
            </a:r>
          </a:p>
          <a:p>
            <a:pPr lvl="3" indent="-342900">
              <a:buFont typeface="Arial" panose="020B0604020202020204" pitchFamily="34" charset="0"/>
              <a:buChar char="•"/>
            </a:pPr>
            <a:r>
              <a:rPr lang="en-US" sz="2400" b="1" dirty="0">
                <a:solidFill>
                  <a:schemeClr val="bg1"/>
                </a:solidFill>
              </a:rPr>
              <a:t>Month: </a:t>
            </a:r>
            <a:r>
              <a:rPr lang="en-US" sz="2400" dirty="0">
                <a:solidFill>
                  <a:schemeClr val="bg1"/>
                </a:solidFill>
              </a:rPr>
              <a:t>Users can select a specific month to analyze product performance during that time period.</a:t>
            </a:r>
          </a:p>
          <a:p>
            <a:pPr lvl="3" indent="-342900">
              <a:buFont typeface="Arial" panose="020B0604020202020204" pitchFamily="34" charset="0"/>
              <a:buChar char="•"/>
            </a:pPr>
            <a:r>
              <a:rPr lang="en-US" sz="2400" b="1" dirty="0">
                <a:solidFill>
                  <a:schemeClr val="bg1"/>
                </a:solidFill>
              </a:rPr>
              <a:t>Category: </a:t>
            </a:r>
            <a:r>
              <a:rPr lang="en-US" sz="2400" dirty="0">
                <a:solidFill>
                  <a:schemeClr val="bg1"/>
                </a:solidFill>
              </a:rPr>
              <a:t>This filter allows users to analyze product performance by category, such as Computers, Cameras &amp; 	Accessories, Cell Phones, etc.</a:t>
            </a:r>
          </a:p>
          <a:p>
            <a:pPr lvl="3" indent="-342900">
              <a:buFont typeface="Arial" panose="020B0604020202020204" pitchFamily="34" charset="0"/>
              <a:buChar char="•"/>
            </a:pPr>
            <a:r>
              <a:rPr lang="en-US" sz="2400" b="1" dirty="0">
                <a:solidFill>
                  <a:schemeClr val="bg1"/>
                </a:solidFill>
              </a:rPr>
              <a:t>Brand: </a:t>
            </a:r>
            <a:r>
              <a:rPr lang="en-US" sz="2400" dirty="0">
                <a:solidFill>
                  <a:schemeClr val="bg1"/>
                </a:solidFill>
              </a:rPr>
              <a:t>Users can filter the data by brand</a:t>
            </a:r>
            <a:r>
              <a:rPr lang="ar-EG" sz="2400" dirty="0">
                <a:solidFill>
                  <a:schemeClr val="bg1"/>
                </a:solidFill>
              </a:rPr>
              <a:t> </a:t>
            </a:r>
            <a:r>
              <a:rPr lang="en-US" sz="2400" dirty="0">
                <a:solidFill>
                  <a:schemeClr val="bg1"/>
                </a:solidFill>
              </a:rPr>
              <a:t>from </a:t>
            </a:r>
            <a:r>
              <a:rPr lang="en-US" sz="2400" b="1" dirty="0">
                <a:solidFill>
                  <a:srgbClr val="FF0000"/>
                </a:solidFill>
              </a:rPr>
              <a:t>Pie chart </a:t>
            </a:r>
            <a:r>
              <a:rPr lang="en-US" sz="2400" dirty="0">
                <a:solidFill>
                  <a:schemeClr val="bg1"/>
                </a:solidFill>
              </a:rPr>
              <a:t>to identify the top-selling brands and assess their 	profitability.</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243E">
                <a:alpha val="100000"/>
              </a:srgbClr>
            </a:gs>
            <a:gs pos="100000">
              <a:srgbClr val="312962">
                <a:alpha val="100000"/>
              </a:srgbClr>
            </a:gs>
          </a:gsLst>
          <a:lin ang="10800025"/>
        </a:gradFill>
        <a:effectLst/>
      </p:bgPr>
    </p:bg>
    <p:spTree>
      <p:nvGrpSpPr>
        <p:cNvPr id="1" name=""/>
        <p:cNvGrpSpPr/>
        <p:nvPr/>
      </p:nvGrpSpPr>
      <p:grpSpPr>
        <a:xfrm>
          <a:off x="0" y="0"/>
          <a:ext cx="0" cy="0"/>
          <a:chOff x="0" y="0"/>
          <a:chExt cx="0" cy="0"/>
        </a:xfrm>
      </p:grpSpPr>
      <p:sp>
        <p:nvSpPr>
          <p:cNvPr id="4" name="Freeform 4"/>
          <p:cNvSpPr/>
          <p:nvPr/>
        </p:nvSpPr>
        <p:spPr>
          <a:xfrm>
            <a:off x="-26" y="-25400"/>
            <a:ext cx="18285168" cy="3376250"/>
          </a:xfrm>
          <a:custGeom>
            <a:avLst/>
            <a:gdLst/>
            <a:ahLst/>
            <a:cxnLst/>
            <a:rect l="l" t="t" r="r" b="b"/>
            <a:pathLst>
              <a:path w="18285168" h="3376250">
                <a:moveTo>
                  <a:pt x="0" y="0"/>
                </a:moveTo>
                <a:lnTo>
                  <a:pt x="18285168" y="0"/>
                </a:lnTo>
                <a:lnTo>
                  <a:pt x="18285168" y="3376250"/>
                </a:lnTo>
                <a:lnTo>
                  <a:pt x="0" y="33762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60" y="6116634"/>
            <a:ext cx="5244876" cy="4170044"/>
          </a:xfrm>
          <a:custGeom>
            <a:avLst/>
            <a:gdLst/>
            <a:ahLst/>
            <a:cxnLst/>
            <a:rect l="l" t="t" r="r" b="b"/>
            <a:pathLst>
              <a:path w="5244876" h="4170044">
                <a:moveTo>
                  <a:pt x="0" y="0"/>
                </a:moveTo>
                <a:lnTo>
                  <a:pt x="5244876" y="0"/>
                </a:lnTo>
                <a:lnTo>
                  <a:pt x="5244876" y="4170044"/>
                </a:lnTo>
                <a:lnTo>
                  <a:pt x="0" y="41700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3039708" y="6116396"/>
            <a:ext cx="5244876" cy="4170044"/>
          </a:xfrm>
          <a:custGeom>
            <a:avLst/>
            <a:gdLst/>
            <a:ahLst/>
            <a:cxnLst/>
            <a:rect l="l" t="t" r="r" b="b"/>
            <a:pathLst>
              <a:path w="5244876" h="4170044">
                <a:moveTo>
                  <a:pt x="0" y="0"/>
                </a:moveTo>
                <a:lnTo>
                  <a:pt x="5244876" y="0"/>
                </a:lnTo>
                <a:lnTo>
                  <a:pt x="5244876" y="4170044"/>
                </a:lnTo>
                <a:lnTo>
                  <a:pt x="0" y="417004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9" name="Group 4">
            <a:extLst>
              <a:ext uri="{FF2B5EF4-FFF2-40B4-BE49-F238E27FC236}">
                <a16:creationId xmlns:a16="http://schemas.microsoft.com/office/drawing/2014/main" id="{1301D857-1677-6C24-EC41-0A599D7A98A5}"/>
              </a:ext>
            </a:extLst>
          </p:cNvPr>
          <p:cNvGrpSpPr/>
          <p:nvPr/>
        </p:nvGrpSpPr>
        <p:grpSpPr>
          <a:xfrm>
            <a:off x="533400" y="267390"/>
            <a:ext cx="17221200" cy="9829109"/>
            <a:chOff x="0" y="0"/>
            <a:chExt cx="3707200" cy="3510400"/>
          </a:xfrm>
        </p:grpSpPr>
        <p:sp>
          <p:nvSpPr>
            <p:cNvPr id="10" name="Freeform 5">
              <a:extLst>
                <a:ext uri="{FF2B5EF4-FFF2-40B4-BE49-F238E27FC236}">
                  <a16:creationId xmlns:a16="http://schemas.microsoft.com/office/drawing/2014/main" id="{204D5523-D6DF-0AB5-6C67-12465F7FEAFD}"/>
                </a:ext>
              </a:extLst>
            </p:cNvPr>
            <p:cNvSpPr/>
            <p:nvPr/>
          </p:nvSpPr>
          <p:spPr>
            <a:xfrm>
              <a:off x="0" y="0"/>
              <a:ext cx="3707257" cy="3510407"/>
            </a:xfrm>
            <a:custGeom>
              <a:avLst/>
              <a:gdLst/>
              <a:ahLst/>
              <a:cxnLst/>
              <a:rect l="l" t="t" r="r" b="b"/>
              <a:pathLst>
                <a:path w="3707257" h="3510407">
                  <a:moveTo>
                    <a:pt x="0" y="585089"/>
                  </a:moveTo>
                  <a:cubicBezTo>
                    <a:pt x="0" y="262001"/>
                    <a:pt x="262001" y="0"/>
                    <a:pt x="585089" y="0"/>
                  </a:cubicBezTo>
                  <a:lnTo>
                    <a:pt x="3122168" y="0"/>
                  </a:lnTo>
                  <a:cubicBezTo>
                    <a:pt x="3445256" y="0"/>
                    <a:pt x="3707257" y="262001"/>
                    <a:pt x="3707257" y="585089"/>
                  </a:cubicBezTo>
                  <a:lnTo>
                    <a:pt x="3707257" y="2925318"/>
                  </a:lnTo>
                  <a:cubicBezTo>
                    <a:pt x="3707257" y="3248406"/>
                    <a:pt x="3445256" y="3510407"/>
                    <a:pt x="3122168" y="3510407"/>
                  </a:cubicBezTo>
                  <a:lnTo>
                    <a:pt x="585089" y="3510407"/>
                  </a:lnTo>
                  <a:cubicBezTo>
                    <a:pt x="262001" y="3510407"/>
                    <a:pt x="0" y="3248406"/>
                    <a:pt x="0" y="2925318"/>
                  </a:cubicBezTo>
                  <a:close/>
                </a:path>
              </a:pathLst>
            </a:custGeom>
            <a:gradFill rotWithShape="1">
              <a:gsLst>
                <a:gs pos="0">
                  <a:srgbClr val="115CF9">
                    <a:alpha val="100000"/>
                  </a:srgbClr>
                </a:gs>
                <a:gs pos="80000">
                  <a:srgbClr val="312962">
                    <a:alpha val="100000"/>
                  </a:srgbClr>
                </a:gs>
                <a:gs pos="100000">
                  <a:srgbClr val="312962">
                    <a:alpha val="100000"/>
                  </a:srgbClr>
                </a:gs>
              </a:gsLst>
              <a:lin ang="5400700"/>
            </a:gradFill>
          </p:spPr>
        </p:sp>
      </p:grpSp>
      <p:pic>
        <p:nvPicPr>
          <p:cNvPr id="11" name="Picture 10">
            <a:extLst>
              <a:ext uri="{FF2B5EF4-FFF2-40B4-BE49-F238E27FC236}">
                <a16:creationId xmlns:a16="http://schemas.microsoft.com/office/drawing/2014/main" id="{A990F301-E5A1-7028-3982-2569317D8094}"/>
              </a:ext>
            </a:extLst>
          </p:cNvPr>
          <p:cNvPicPr>
            <a:picLocks noChangeAspect="1"/>
          </p:cNvPicPr>
          <p:nvPr/>
        </p:nvPicPr>
        <p:blipFill>
          <a:blip r:embed="rId9"/>
          <a:stretch>
            <a:fillRect/>
          </a:stretch>
        </p:blipFill>
        <p:spPr>
          <a:xfrm>
            <a:off x="685799" y="77231"/>
            <a:ext cx="16835165" cy="9942379"/>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243E">
                <a:alpha val="100000"/>
              </a:srgbClr>
            </a:gs>
            <a:gs pos="100000">
              <a:srgbClr val="312962">
                <a:alpha val="100000"/>
              </a:srgbClr>
            </a:gs>
          </a:gsLst>
          <a:lin ang="10800025"/>
        </a:gradFill>
        <a:effectLst/>
      </p:bgPr>
    </p:bg>
    <p:spTree>
      <p:nvGrpSpPr>
        <p:cNvPr id="1" name=""/>
        <p:cNvGrpSpPr/>
        <p:nvPr/>
      </p:nvGrpSpPr>
      <p:grpSpPr>
        <a:xfrm>
          <a:off x="0" y="0"/>
          <a:ext cx="0" cy="0"/>
          <a:chOff x="0" y="0"/>
          <a:chExt cx="0" cy="0"/>
        </a:xfrm>
      </p:grpSpPr>
      <p:sp>
        <p:nvSpPr>
          <p:cNvPr id="6" name="Freeform 6"/>
          <p:cNvSpPr/>
          <p:nvPr/>
        </p:nvSpPr>
        <p:spPr>
          <a:xfrm>
            <a:off x="10" y="4555614"/>
            <a:ext cx="5084800" cy="5731390"/>
          </a:xfrm>
          <a:custGeom>
            <a:avLst/>
            <a:gdLst/>
            <a:ahLst/>
            <a:cxnLst/>
            <a:rect l="l" t="t" r="r" b="b"/>
            <a:pathLst>
              <a:path w="5084800" h="5731390">
                <a:moveTo>
                  <a:pt x="0" y="0"/>
                </a:moveTo>
                <a:lnTo>
                  <a:pt x="5084800" y="0"/>
                </a:lnTo>
                <a:lnTo>
                  <a:pt x="5084800" y="5731390"/>
                </a:lnTo>
                <a:lnTo>
                  <a:pt x="0" y="57313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3203210" y="-86"/>
            <a:ext cx="5084800" cy="5731390"/>
          </a:xfrm>
          <a:custGeom>
            <a:avLst/>
            <a:gdLst/>
            <a:ahLst/>
            <a:cxnLst/>
            <a:rect l="l" t="t" r="r" b="b"/>
            <a:pathLst>
              <a:path w="5084800" h="5731390">
                <a:moveTo>
                  <a:pt x="0" y="0"/>
                </a:moveTo>
                <a:lnTo>
                  <a:pt x="5084800" y="0"/>
                </a:lnTo>
                <a:lnTo>
                  <a:pt x="5084800" y="5731390"/>
                </a:lnTo>
                <a:lnTo>
                  <a:pt x="0" y="57313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1" name="Group 4">
            <a:extLst>
              <a:ext uri="{FF2B5EF4-FFF2-40B4-BE49-F238E27FC236}">
                <a16:creationId xmlns:a16="http://schemas.microsoft.com/office/drawing/2014/main" id="{8FE94BCE-CF6B-9C2D-B891-C92F85D11149}"/>
              </a:ext>
            </a:extLst>
          </p:cNvPr>
          <p:cNvGrpSpPr/>
          <p:nvPr/>
        </p:nvGrpSpPr>
        <p:grpSpPr>
          <a:xfrm>
            <a:off x="533400" y="267390"/>
            <a:ext cx="17221200" cy="9829109"/>
            <a:chOff x="0" y="0"/>
            <a:chExt cx="3707200" cy="3510400"/>
          </a:xfrm>
        </p:grpSpPr>
        <p:sp>
          <p:nvSpPr>
            <p:cNvPr id="12" name="Freeform 5">
              <a:extLst>
                <a:ext uri="{FF2B5EF4-FFF2-40B4-BE49-F238E27FC236}">
                  <a16:creationId xmlns:a16="http://schemas.microsoft.com/office/drawing/2014/main" id="{CA98318E-7AB4-7D4A-5FE8-A6452FBE93E0}"/>
                </a:ext>
              </a:extLst>
            </p:cNvPr>
            <p:cNvSpPr/>
            <p:nvPr/>
          </p:nvSpPr>
          <p:spPr>
            <a:xfrm>
              <a:off x="0" y="0"/>
              <a:ext cx="3707257" cy="3510407"/>
            </a:xfrm>
            <a:custGeom>
              <a:avLst/>
              <a:gdLst/>
              <a:ahLst/>
              <a:cxnLst/>
              <a:rect l="l" t="t" r="r" b="b"/>
              <a:pathLst>
                <a:path w="3707257" h="3510407">
                  <a:moveTo>
                    <a:pt x="0" y="585089"/>
                  </a:moveTo>
                  <a:cubicBezTo>
                    <a:pt x="0" y="262001"/>
                    <a:pt x="262001" y="0"/>
                    <a:pt x="585089" y="0"/>
                  </a:cubicBezTo>
                  <a:lnTo>
                    <a:pt x="3122168" y="0"/>
                  </a:lnTo>
                  <a:cubicBezTo>
                    <a:pt x="3445256" y="0"/>
                    <a:pt x="3707257" y="262001"/>
                    <a:pt x="3707257" y="585089"/>
                  </a:cubicBezTo>
                  <a:lnTo>
                    <a:pt x="3707257" y="2925318"/>
                  </a:lnTo>
                  <a:cubicBezTo>
                    <a:pt x="3707257" y="3248406"/>
                    <a:pt x="3445256" y="3510407"/>
                    <a:pt x="3122168" y="3510407"/>
                  </a:cubicBezTo>
                  <a:lnTo>
                    <a:pt x="585089" y="3510407"/>
                  </a:lnTo>
                  <a:cubicBezTo>
                    <a:pt x="262001" y="3510407"/>
                    <a:pt x="0" y="3248406"/>
                    <a:pt x="0" y="2925318"/>
                  </a:cubicBezTo>
                  <a:close/>
                </a:path>
              </a:pathLst>
            </a:custGeom>
            <a:gradFill rotWithShape="1">
              <a:gsLst>
                <a:gs pos="0">
                  <a:srgbClr val="115CF9">
                    <a:alpha val="100000"/>
                  </a:srgbClr>
                </a:gs>
                <a:gs pos="80000">
                  <a:srgbClr val="312962">
                    <a:alpha val="100000"/>
                  </a:srgbClr>
                </a:gs>
                <a:gs pos="100000">
                  <a:srgbClr val="312962">
                    <a:alpha val="100000"/>
                  </a:srgbClr>
                </a:gs>
              </a:gsLst>
              <a:lin ang="5400700"/>
            </a:gradFill>
          </p:spPr>
        </p:sp>
      </p:grpSp>
      <p:sp>
        <p:nvSpPr>
          <p:cNvPr id="13" name="TextBox 12">
            <a:extLst>
              <a:ext uri="{FF2B5EF4-FFF2-40B4-BE49-F238E27FC236}">
                <a16:creationId xmlns:a16="http://schemas.microsoft.com/office/drawing/2014/main" id="{16C981DD-3A1A-3AE0-D317-C7F28CF488D8}"/>
              </a:ext>
            </a:extLst>
          </p:cNvPr>
          <p:cNvSpPr txBox="1"/>
          <p:nvPr/>
        </p:nvSpPr>
        <p:spPr>
          <a:xfrm>
            <a:off x="1255447" y="876300"/>
            <a:ext cx="15965753" cy="8217634"/>
          </a:xfrm>
          <a:prstGeom prst="rect">
            <a:avLst/>
          </a:prstGeom>
          <a:noFill/>
        </p:spPr>
        <p:txBody>
          <a:bodyPr wrap="square" rtlCol="0">
            <a:spAutoFit/>
          </a:bodyPr>
          <a:lstStyle/>
          <a:p>
            <a:r>
              <a:rPr lang="en-US" sz="2800" b="1" dirty="0">
                <a:solidFill>
                  <a:schemeClr val="bg1"/>
                </a:solidFill>
              </a:rPr>
              <a:t>Analyzing Sales Data</a:t>
            </a:r>
          </a:p>
          <a:p>
            <a:endParaRPr lang="en-US" sz="2400" b="1" dirty="0">
              <a:solidFill>
                <a:schemeClr val="bg1"/>
              </a:solidFill>
            </a:endParaRPr>
          </a:p>
          <a:p>
            <a:pPr marL="342900" indent="-342900">
              <a:buFont typeface="Arial" panose="020B0604020202020204" pitchFamily="34" charset="0"/>
              <a:buChar char="•"/>
            </a:pPr>
            <a:r>
              <a:rPr lang="en-US" sz="2400" b="1" dirty="0">
                <a:solidFill>
                  <a:schemeClr val="bg1"/>
                </a:solidFill>
              </a:rPr>
              <a:t>Overall Sales Performance</a:t>
            </a:r>
          </a:p>
          <a:p>
            <a:pPr marL="1257300" lvl="2" indent="-342900">
              <a:buFont typeface="Arial" panose="020B0604020202020204" pitchFamily="34" charset="0"/>
              <a:buChar char="•"/>
            </a:pPr>
            <a:r>
              <a:rPr lang="en-US" sz="2400" b="1" dirty="0">
                <a:solidFill>
                  <a:schemeClr val="accent6"/>
                </a:solidFill>
              </a:rPr>
              <a:t>Profit Margin: </a:t>
            </a:r>
            <a:r>
              <a:rPr lang="en-US" sz="2400" dirty="0">
                <a:solidFill>
                  <a:schemeClr val="bg1"/>
                </a:solidFill>
              </a:rPr>
              <a:t>The overall profit margin is </a:t>
            </a:r>
            <a:r>
              <a:rPr lang="en-US" sz="2400" b="1" dirty="0">
                <a:solidFill>
                  <a:srgbClr val="FF0000"/>
                </a:solidFill>
              </a:rPr>
              <a:t>86.89%, </a:t>
            </a:r>
            <a:r>
              <a:rPr lang="en-US" sz="2400" dirty="0">
                <a:solidFill>
                  <a:schemeClr val="bg1"/>
                </a:solidFill>
              </a:rPr>
              <a:t>indicating a healthy level of profitability for the store.</a:t>
            </a:r>
          </a:p>
          <a:p>
            <a:pPr marL="1257300" lvl="2" indent="-342900">
              <a:buFont typeface="Arial" panose="020B0604020202020204" pitchFamily="34" charset="0"/>
              <a:buChar char="•"/>
            </a:pPr>
            <a:r>
              <a:rPr lang="en-US" sz="2400" b="1" dirty="0">
                <a:solidFill>
                  <a:schemeClr val="accent6"/>
                </a:solidFill>
              </a:rPr>
              <a:t>Profit: </a:t>
            </a:r>
            <a:r>
              <a:rPr lang="en-US" sz="2400" dirty="0">
                <a:solidFill>
                  <a:schemeClr val="bg1"/>
                </a:solidFill>
              </a:rPr>
              <a:t>The total profit for the store is </a:t>
            </a:r>
            <a:r>
              <a:rPr lang="en-US" sz="2400" b="1" dirty="0">
                <a:solidFill>
                  <a:srgbClr val="FF0000"/>
                </a:solidFill>
              </a:rPr>
              <a:t>$48.45</a:t>
            </a:r>
            <a:r>
              <a:rPr lang="en-US" sz="2400" b="1" dirty="0">
                <a:solidFill>
                  <a:schemeClr val="bg1"/>
                </a:solidFill>
              </a:rPr>
              <a:t> </a:t>
            </a:r>
            <a:r>
              <a:rPr lang="en-US" sz="2400" dirty="0">
                <a:solidFill>
                  <a:schemeClr val="bg1"/>
                </a:solidFill>
              </a:rPr>
              <a:t>million, showcasing strong financial performance.</a:t>
            </a:r>
          </a:p>
          <a:p>
            <a:pPr marL="1257300" lvl="2" indent="-342900">
              <a:buFont typeface="Arial" panose="020B0604020202020204" pitchFamily="34" charset="0"/>
              <a:buChar char="•"/>
            </a:pPr>
            <a:r>
              <a:rPr lang="en-US" sz="2400" b="1" dirty="0">
                <a:solidFill>
                  <a:schemeClr val="accent6"/>
                </a:solidFill>
              </a:rPr>
              <a:t>Average Purchase Value: </a:t>
            </a:r>
            <a:r>
              <a:rPr lang="en-US" sz="2400" dirty="0">
                <a:solidFill>
                  <a:schemeClr val="bg1"/>
                </a:solidFill>
              </a:rPr>
              <a:t>The average purchase value is </a:t>
            </a:r>
            <a:r>
              <a:rPr lang="en-US" sz="2400" b="1" dirty="0">
                <a:solidFill>
                  <a:srgbClr val="FF0000"/>
                </a:solidFill>
              </a:rPr>
              <a:t>$2,120</a:t>
            </a:r>
            <a:r>
              <a:rPr lang="en-US" sz="2400" dirty="0">
                <a:solidFill>
                  <a:schemeClr val="bg1"/>
                </a:solidFill>
              </a:rPr>
              <a:t>, suggesting that customers are making substantial purchases.</a:t>
            </a:r>
          </a:p>
          <a:p>
            <a:pPr lvl="2"/>
            <a:endParaRPr lang="en-US" sz="2400" dirty="0">
              <a:solidFill>
                <a:schemeClr val="bg1"/>
              </a:solidFill>
            </a:endParaRPr>
          </a:p>
          <a:p>
            <a:pPr marL="342900" indent="-342900">
              <a:buFont typeface="Arial" panose="020B0604020202020204" pitchFamily="34" charset="0"/>
              <a:buChar char="•"/>
            </a:pPr>
            <a:r>
              <a:rPr lang="en-US" sz="2400" b="1" dirty="0">
                <a:solidFill>
                  <a:schemeClr val="bg1"/>
                </a:solidFill>
              </a:rPr>
              <a:t>Sales Trends Over Time</a:t>
            </a:r>
          </a:p>
          <a:p>
            <a:pPr marL="1257300" lvl="2" indent="-342900">
              <a:buFont typeface="Arial" panose="020B0604020202020204" pitchFamily="34" charset="0"/>
              <a:buChar char="•"/>
            </a:pPr>
            <a:r>
              <a:rPr lang="en-US" sz="2400" b="1" dirty="0">
                <a:solidFill>
                  <a:schemeClr val="accent6"/>
                </a:solidFill>
              </a:rPr>
              <a:t>Revenue and Quantity Growth: </a:t>
            </a:r>
            <a:r>
              <a:rPr lang="en-US" sz="2400" dirty="0">
                <a:solidFill>
                  <a:schemeClr val="bg1"/>
                </a:solidFill>
              </a:rPr>
              <a:t>The line chart shows a general upward trend in both total revenue and total quantity 	sold from 2016 to 2019 indicating increasing sales and customer demand , and there is high steep down from 	2019 to 2021  indicating decreasing sales.</a:t>
            </a:r>
          </a:p>
          <a:p>
            <a:pPr marL="1257300" lvl="2" indent="-342900">
              <a:buFont typeface="Arial" panose="020B0604020202020204" pitchFamily="34" charset="0"/>
              <a:buChar char="•"/>
            </a:pPr>
            <a:r>
              <a:rPr lang="en-US" sz="2400" b="1" dirty="0">
                <a:solidFill>
                  <a:schemeClr val="accent6"/>
                </a:solidFill>
              </a:rPr>
              <a:t>Seasonal Patterns: </a:t>
            </a:r>
            <a:r>
              <a:rPr lang="en-US" sz="2400" dirty="0">
                <a:solidFill>
                  <a:schemeClr val="bg1"/>
                </a:solidFill>
              </a:rPr>
              <a:t>The chart also reveals some seasonal fluctuations in sales, particularly in 2019 and 2020. This 	might indicate that certain products or categories are more popular during specific times of the year.</a:t>
            </a:r>
          </a:p>
          <a:p>
            <a:pPr marL="1257300" lvl="2" indent="-342900">
              <a:buFont typeface="Arial" panose="020B0604020202020204" pitchFamily="34" charset="0"/>
              <a:buChar char="•"/>
            </a:pPr>
            <a:r>
              <a:rPr lang="en-US" sz="2400" b="1" dirty="0">
                <a:solidFill>
                  <a:schemeClr val="accent6"/>
                </a:solidFill>
              </a:rPr>
              <a:t>Cost Trends</a:t>
            </a:r>
            <a:r>
              <a:rPr lang="en-US" sz="2400" dirty="0">
                <a:solidFill>
                  <a:schemeClr val="bg1"/>
                </a:solidFill>
              </a:rPr>
              <a:t>: The average cost per product remained relatively stable from 2016 to 2021, with a slight increase in 	2017 and a decrease in 2018. This suggests that the store has been able to maintain consistent control over 	product costs</a:t>
            </a:r>
            <a:r>
              <a:rPr lang="en-US" sz="2400" b="1" dirty="0">
                <a:solidFill>
                  <a:schemeClr val="bg1"/>
                </a:solidFill>
              </a:rPr>
              <a:t>.</a:t>
            </a:r>
          </a:p>
          <a:p>
            <a:pPr marL="1257300" lvl="2" indent="-342900">
              <a:buFont typeface="Arial" panose="020B0604020202020204" pitchFamily="34" charset="0"/>
              <a:buChar char="•"/>
            </a:pPr>
            <a:r>
              <a:rPr lang="en-US" sz="2400" b="1" dirty="0">
                <a:solidFill>
                  <a:schemeClr val="accent6"/>
                </a:solidFill>
              </a:rPr>
              <a:t>Revenue Trends: </a:t>
            </a:r>
            <a:r>
              <a:rPr lang="en-US" sz="2400" dirty="0">
                <a:solidFill>
                  <a:schemeClr val="bg1"/>
                </a:solidFill>
              </a:rPr>
              <a:t>The average revenue per product increased from 2016 to 2019, then decreased slightly in 2019 and 	2020 before rebounding in 2021. This indicates that the store has been able to increase its selling prices or 	improve product mix over time.</a:t>
            </a:r>
          </a:p>
          <a:p>
            <a:pPr lvl="2"/>
            <a:endParaRPr lang="en-US" sz="2400" dirty="0">
              <a:solidFill>
                <a:schemeClr val="bg1"/>
              </a:solidFill>
            </a:endParaRPr>
          </a:p>
          <a:p>
            <a:endParaRPr lang="en-US" sz="2400" b="1" dirty="0">
              <a:solidFill>
                <a:schemeClr val="bg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243E">
                <a:alpha val="100000"/>
              </a:srgbClr>
            </a:gs>
            <a:gs pos="100000">
              <a:srgbClr val="312962">
                <a:alpha val="100000"/>
              </a:srgbClr>
            </a:gs>
          </a:gsLst>
          <a:lin ang="10800025"/>
        </a:gradFill>
        <a:effectLst/>
      </p:bgPr>
    </p:bg>
    <p:spTree>
      <p:nvGrpSpPr>
        <p:cNvPr id="1" name=""/>
        <p:cNvGrpSpPr/>
        <p:nvPr/>
      </p:nvGrpSpPr>
      <p:grpSpPr>
        <a:xfrm>
          <a:off x="0" y="0"/>
          <a:ext cx="0" cy="0"/>
          <a:chOff x="0" y="0"/>
          <a:chExt cx="0" cy="0"/>
        </a:xfrm>
      </p:grpSpPr>
      <p:sp>
        <p:nvSpPr>
          <p:cNvPr id="6" name="Freeform 6"/>
          <p:cNvSpPr/>
          <p:nvPr/>
        </p:nvSpPr>
        <p:spPr>
          <a:xfrm>
            <a:off x="-26" y="6910440"/>
            <a:ext cx="18285168" cy="3376250"/>
          </a:xfrm>
          <a:custGeom>
            <a:avLst/>
            <a:gdLst/>
            <a:ahLst/>
            <a:cxnLst/>
            <a:rect l="l" t="t" r="r" b="b"/>
            <a:pathLst>
              <a:path w="18285168" h="3376250">
                <a:moveTo>
                  <a:pt x="0" y="0"/>
                </a:moveTo>
                <a:lnTo>
                  <a:pt x="18285168" y="0"/>
                </a:lnTo>
                <a:lnTo>
                  <a:pt x="18285168" y="3376250"/>
                </a:lnTo>
                <a:lnTo>
                  <a:pt x="0" y="33762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2" y="16"/>
            <a:ext cx="3992512" cy="4040892"/>
          </a:xfrm>
          <a:custGeom>
            <a:avLst/>
            <a:gdLst/>
            <a:ahLst/>
            <a:cxnLst/>
            <a:rect l="l" t="t" r="r" b="b"/>
            <a:pathLst>
              <a:path w="3992512" h="4040892">
                <a:moveTo>
                  <a:pt x="0" y="0"/>
                </a:moveTo>
                <a:lnTo>
                  <a:pt x="3992512" y="0"/>
                </a:lnTo>
                <a:lnTo>
                  <a:pt x="3992512" y="4040892"/>
                </a:lnTo>
                <a:lnTo>
                  <a:pt x="0" y="40408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6" name="Group 4">
            <a:extLst>
              <a:ext uri="{FF2B5EF4-FFF2-40B4-BE49-F238E27FC236}">
                <a16:creationId xmlns:a16="http://schemas.microsoft.com/office/drawing/2014/main" id="{2D80D4B6-9E8C-9EC0-348C-00491B0E8A97}"/>
              </a:ext>
            </a:extLst>
          </p:cNvPr>
          <p:cNvGrpSpPr/>
          <p:nvPr/>
        </p:nvGrpSpPr>
        <p:grpSpPr>
          <a:xfrm>
            <a:off x="533400" y="267390"/>
            <a:ext cx="17221200" cy="9829109"/>
            <a:chOff x="0" y="0"/>
            <a:chExt cx="3707200" cy="3510400"/>
          </a:xfrm>
        </p:grpSpPr>
        <p:sp>
          <p:nvSpPr>
            <p:cNvPr id="17" name="Freeform 5">
              <a:extLst>
                <a:ext uri="{FF2B5EF4-FFF2-40B4-BE49-F238E27FC236}">
                  <a16:creationId xmlns:a16="http://schemas.microsoft.com/office/drawing/2014/main" id="{E525AC99-5219-468C-F5D1-0C7D75DB9B3A}"/>
                </a:ext>
              </a:extLst>
            </p:cNvPr>
            <p:cNvSpPr/>
            <p:nvPr/>
          </p:nvSpPr>
          <p:spPr>
            <a:xfrm>
              <a:off x="0" y="0"/>
              <a:ext cx="3707257" cy="3510407"/>
            </a:xfrm>
            <a:custGeom>
              <a:avLst/>
              <a:gdLst/>
              <a:ahLst/>
              <a:cxnLst/>
              <a:rect l="l" t="t" r="r" b="b"/>
              <a:pathLst>
                <a:path w="3707257" h="3510407">
                  <a:moveTo>
                    <a:pt x="0" y="585089"/>
                  </a:moveTo>
                  <a:cubicBezTo>
                    <a:pt x="0" y="262001"/>
                    <a:pt x="262001" y="0"/>
                    <a:pt x="585089" y="0"/>
                  </a:cubicBezTo>
                  <a:lnTo>
                    <a:pt x="3122168" y="0"/>
                  </a:lnTo>
                  <a:cubicBezTo>
                    <a:pt x="3445256" y="0"/>
                    <a:pt x="3707257" y="262001"/>
                    <a:pt x="3707257" y="585089"/>
                  </a:cubicBezTo>
                  <a:lnTo>
                    <a:pt x="3707257" y="2925318"/>
                  </a:lnTo>
                  <a:cubicBezTo>
                    <a:pt x="3707257" y="3248406"/>
                    <a:pt x="3445256" y="3510407"/>
                    <a:pt x="3122168" y="3510407"/>
                  </a:cubicBezTo>
                  <a:lnTo>
                    <a:pt x="585089" y="3510407"/>
                  </a:lnTo>
                  <a:cubicBezTo>
                    <a:pt x="262001" y="3510407"/>
                    <a:pt x="0" y="3248406"/>
                    <a:pt x="0" y="2925318"/>
                  </a:cubicBezTo>
                  <a:close/>
                </a:path>
              </a:pathLst>
            </a:custGeom>
            <a:gradFill rotWithShape="1">
              <a:gsLst>
                <a:gs pos="0">
                  <a:srgbClr val="115CF9">
                    <a:alpha val="100000"/>
                  </a:srgbClr>
                </a:gs>
                <a:gs pos="80000">
                  <a:srgbClr val="312962">
                    <a:alpha val="100000"/>
                  </a:srgbClr>
                </a:gs>
                <a:gs pos="100000">
                  <a:srgbClr val="312962">
                    <a:alpha val="100000"/>
                  </a:srgbClr>
                </a:gs>
              </a:gsLst>
              <a:lin ang="5400700"/>
            </a:gradFill>
          </p:spPr>
        </p:sp>
      </p:grpSp>
      <p:sp>
        <p:nvSpPr>
          <p:cNvPr id="18" name="TextBox 17">
            <a:extLst>
              <a:ext uri="{FF2B5EF4-FFF2-40B4-BE49-F238E27FC236}">
                <a16:creationId xmlns:a16="http://schemas.microsoft.com/office/drawing/2014/main" id="{D8E36356-4F1C-DCE0-40FE-3D06BA74C936}"/>
              </a:ext>
            </a:extLst>
          </p:cNvPr>
          <p:cNvSpPr txBox="1"/>
          <p:nvPr/>
        </p:nvSpPr>
        <p:spPr>
          <a:xfrm>
            <a:off x="838200" y="1181100"/>
            <a:ext cx="15965753" cy="4524315"/>
          </a:xfrm>
          <a:prstGeom prst="rect">
            <a:avLst/>
          </a:prstGeom>
          <a:noFill/>
        </p:spPr>
        <p:txBody>
          <a:bodyPr wrap="square" rtlCol="0">
            <a:spAutoFit/>
          </a:bodyPr>
          <a:lstStyle/>
          <a:p>
            <a:pPr marL="342900" indent="-342900">
              <a:buFont typeface="Arial" panose="020B0604020202020204" pitchFamily="34" charset="0"/>
              <a:buChar char="•"/>
            </a:pPr>
            <a:r>
              <a:rPr lang="en-US" sz="2400" b="1" dirty="0">
                <a:solidFill>
                  <a:schemeClr val="bg1"/>
                </a:solidFill>
              </a:rPr>
              <a:t>Product Category Performance</a:t>
            </a:r>
          </a:p>
          <a:p>
            <a:pPr lvl="2" indent="-342900">
              <a:buFont typeface="Arial" panose="020B0604020202020204" pitchFamily="34" charset="0"/>
              <a:buChar char="•"/>
            </a:pPr>
            <a:r>
              <a:rPr lang="en-US" sz="2400" b="1" dirty="0">
                <a:solidFill>
                  <a:schemeClr val="bg1"/>
                </a:solidFill>
              </a:rPr>
              <a:t>Top-Selling Categories: </a:t>
            </a:r>
            <a:r>
              <a:rPr lang="en-US" sz="2400" b="1" dirty="0">
                <a:solidFill>
                  <a:srgbClr val="FF0000"/>
                </a:solidFill>
              </a:rPr>
              <a:t>Music, Movies and Audio Books, Cameras and Camcorders, and TV and Video </a:t>
            </a:r>
            <a:r>
              <a:rPr lang="en-US" sz="2400" dirty="0">
                <a:solidFill>
                  <a:schemeClr val="bg1"/>
                </a:solidFill>
              </a:rPr>
              <a:t>are the top-	selling 	categories based on profit margin. This suggests that these categories are driving the store's profitability.</a:t>
            </a:r>
          </a:p>
          <a:p>
            <a:pPr lvl="2" indent="-342900">
              <a:buFont typeface="Arial" panose="020B0604020202020204" pitchFamily="34" charset="0"/>
              <a:buChar char="•"/>
            </a:pPr>
            <a:r>
              <a:rPr lang="en-US" sz="2400" b="1" dirty="0">
                <a:solidFill>
                  <a:schemeClr val="bg1"/>
                </a:solidFill>
              </a:rPr>
              <a:t>Category-Specific Analysis: </a:t>
            </a:r>
            <a:r>
              <a:rPr lang="en-US" sz="2400" dirty="0">
                <a:solidFill>
                  <a:schemeClr val="bg1"/>
                </a:solidFill>
              </a:rPr>
              <a:t>Analyzing the performance of each category can help identify opportunities for growth and 	areas for improvement. For example, while Computers have a lower profit margin than some other categories, 	they might have a higher sales volume, contributing significantly to overall revenue.</a:t>
            </a:r>
            <a:endParaRPr lang="en-US" sz="2400" b="1" dirty="0">
              <a:solidFill>
                <a:schemeClr val="bg1"/>
              </a:solidFill>
            </a:endParaRPr>
          </a:p>
          <a:p>
            <a:pPr marL="342900" indent="-342900">
              <a:buFont typeface="Arial" panose="020B0604020202020204" pitchFamily="34" charset="0"/>
              <a:buChar char="•"/>
            </a:pPr>
            <a:endParaRPr lang="en-US" sz="2400" b="1" dirty="0">
              <a:solidFill>
                <a:schemeClr val="bg1"/>
              </a:solidFill>
            </a:endParaRPr>
          </a:p>
          <a:p>
            <a:pPr marL="342900" indent="-342900">
              <a:buFont typeface="Arial" panose="020B0604020202020204" pitchFamily="34" charset="0"/>
              <a:buChar char="•"/>
            </a:pPr>
            <a:r>
              <a:rPr lang="en-US" sz="2400" b="1" dirty="0">
                <a:solidFill>
                  <a:schemeClr val="bg1"/>
                </a:solidFill>
              </a:rPr>
              <a:t>Subcategory Analysis</a:t>
            </a:r>
          </a:p>
          <a:p>
            <a:pPr lvl="2" indent="-342900">
              <a:buFont typeface="Arial" panose="020B0604020202020204" pitchFamily="34" charset="0"/>
              <a:buChar char="•"/>
            </a:pPr>
            <a:r>
              <a:rPr lang="en-US" sz="2400" b="1" dirty="0">
                <a:solidFill>
                  <a:schemeClr val="bg1"/>
                </a:solidFill>
              </a:rPr>
              <a:t>Subcategory Performance: </a:t>
            </a:r>
            <a:r>
              <a:rPr lang="en-US" sz="2400" dirty="0">
                <a:solidFill>
                  <a:schemeClr val="bg1"/>
                </a:solidFill>
              </a:rPr>
              <a:t>The dashboard provides information on the total revenue and quantity sold for each 	subcategory. This allows for a more granular analysis of product performance.</a:t>
            </a:r>
          </a:p>
          <a:p>
            <a:pPr lvl="2" indent="-342900">
              <a:buFont typeface="Arial" panose="020B0604020202020204" pitchFamily="34" charset="0"/>
              <a:buChar char="•"/>
            </a:pPr>
            <a:r>
              <a:rPr lang="en-US" sz="2400" b="1" dirty="0">
                <a:solidFill>
                  <a:schemeClr val="bg1"/>
                </a:solidFill>
              </a:rPr>
              <a:t>Identifying Top-Sellers: </a:t>
            </a:r>
            <a:r>
              <a:rPr lang="en-US" sz="2400" b="1" dirty="0">
                <a:solidFill>
                  <a:srgbClr val="FF0000"/>
                </a:solidFill>
              </a:rPr>
              <a:t>Desktops and Televisions </a:t>
            </a:r>
            <a:r>
              <a:rPr lang="en-US" sz="2400" dirty="0">
                <a:solidFill>
                  <a:schemeClr val="bg1"/>
                </a:solidFill>
              </a:rPr>
              <a:t>are the top-selling subcategories based on total revenue. This 	information can help inform inventory management, marketing efforts, and product recommendations.</a:t>
            </a:r>
            <a:endParaRPr lang="en-US" sz="2400" b="1" dirty="0">
              <a:solidFill>
                <a:schemeClr val="bg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243E">
                <a:alpha val="100000"/>
              </a:srgbClr>
            </a:gs>
            <a:gs pos="100000">
              <a:srgbClr val="312962">
                <a:alpha val="100000"/>
              </a:srgbClr>
            </a:gs>
          </a:gsLst>
          <a:lin ang="10800025"/>
        </a:gradFill>
        <a:effectLst/>
      </p:bgPr>
    </p:bg>
    <p:spTree>
      <p:nvGrpSpPr>
        <p:cNvPr id="1" name=""/>
        <p:cNvGrpSpPr/>
        <p:nvPr/>
      </p:nvGrpSpPr>
      <p:grpSpPr>
        <a:xfrm>
          <a:off x="0" y="0"/>
          <a:ext cx="0" cy="0"/>
          <a:chOff x="0" y="0"/>
          <a:chExt cx="0" cy="0"/>
        </a:xfrm>
      </p:grpSpPr>
      <p:sp>
        <p:nvSpPr>
          <p:cNvPr id="4" name="Freeform 4"/>
          <p:cNvSpPr/>
          <p:nvPr/>
        </p:nvSpPr>
        <p:spPr>
          <a:xfrm>
            <a:off x="-26" y="-25400"/>
            <a:ext cx="18285168" cy="3376250"/>
          </a:xfrm>
          <a:custGeom>
            <a:avLst/>
            <a:gdLst/>
            <a:ahLst/>
            <a:cxnLst/>
            <a:rect l="l" t="t" r="r" b="b"/>
            <a:pathLst>
              <a:path w="18285168" h="3376250">
                <a:moveTo>
                  <a:pt x="0" y="0"/>
                </a:moveTo>
                <a:lnTo>
                  <a:pt x="18285168" y="0"/>
                </a:lnTo>
                <a:lnTo>
                  <a:pt x="18285168" y="3376250"/>
                </a:lnTo>
                <a:lnTo>
                  <a:pt x="0" y="33762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60" y="6116634"/>
            <a:ext cx="5244876" cy="4170044"/>
          </a:xfrm>
          <a:custGeom>
            <a:avLst/>
            <a:gdLst/>
            <a:ahLst/>
            <a:cxnLst/>
            <a:rect l="l" t="t" r="r" b="b"/>
            <a:pathLst>
              <a:path w="5244876" h="4170044">
                <a:moveTo>
                  <a:pt x="0" y="0"/>
                </a:moveTo>
                <a:lnTo>
                  <a:pt x="5244876" y="0"/>
                </a:lnTo>
                <a:lnTo>
                  <a:pt x="5244876" y="4170044"/>
                </a:lnTo>
                <a:lnTo>
                  <a:pt x="0" y="41700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3039708" y="6116396"/>
            <a:ext cx="5244876" cy="4170044"/>
          </a:xfrm>
          <a:custGeom>
            <a:avLst/>
            <a:gdLst/>
            <a:ahLst/>
            <a:cxnLst/>
            <a:rect l="l" t="t" r="r" b="b"/>
            <a:pathLst>
              <a:path w="5244876" h="4170044">
                <a:moveTo>
                  <a:pt x="0" y="0"/>
                </a:moveTo>
                <a:lnTo>
                  <a:pt x="5244876" y="0"/>
                </a:lnTo>
                <a:lnTo>
                  <a:pt x="5244876" y="4170044"/>
                </a:lnTo>
                <a:lnTo>
                  <a:pt x="0" y="417004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9" name="Group 4">
            <a:extLst>
              <a:ext uri="{FF2B5EF4-FFF2-40B4-BE49-F238E27FC236}">
                <a16:creationId xmlns:a16="http://schemas.microsoft.com/office/drawing/2014/main" id="{1301D857-1677-6C24-EC41-0A599D7A98A5}"/>
              </a:ext>
            </a:extLst>
          </p:cNvPr>
          <p:cNvGrpSpPr/>
          <p:nvPr/>
        </p:nvGrpSpPr>
        <p:grpSpPr>
          <a:xfrm>
            <a:off x="533400" y="267390"/>
            <a:ext cx="17221200" cy="9829109"/>
            <a:chOff x="0" y="0"/>
            <a:chExt cx="3707200" cy="3510400"/>
          </a:xfrm>
        </p:grpSpPr>
        <p:sp>
          <p:nvSpPr>
            <p:cNvPr id="10" name="Freeform 5">
              <a:extLst>
                <a:ext uri="{FF2B5EF4-FFF2-40B4-BE49-F238E27FC236}">
                  <a16:creationId xmlns:a16="http://schemas.microsoft.com/office/drawing/2014/main" id="{204D5523-D6DF-0AB5-6C67-12465F7FEAFD}"/>
                </a:ext>
              </a:extLst>
            </p:cNvPr>
            <p:cNvSpPr/>
            <p:nvPr/>
          </p:nvSpPr>
          <p:spPr>
            <a:xfrm>
              <a:off x="0" y="0"/>
              <a:ext cx="3707257" cy="3510407"/>
            </a:xfrm>
            <a:custGeom>
              <a:avLst/>
              <a:gdLst/>
              <a:ahLst/>
              <a:cxnLst/>
              <a:rect l="l" t="t" r="r" b="b"/>
              <a:pathLst>
                <a:path w="3707257" h="3510407">
                  <a:moveTo>
                    <a:pt x="0" y="585089"/>
                  </a:moveTo>
                  <a:cubicBezTo>
                    <a:pt x="0" y="262001"/>
                    <a:pt x="262001" y="0"/>
                    <a:pt x="585089" y="0"/>
                  </a:cubicBezTo>
                  <a:lnTo>
                    <a:pt x="3122168" y="0"/>
                  </a:lnTo>
                  <a:cubicBezTo>
                    <a:pt x="3445256" y="0"/>
                    <a:pt x="3707257" y="262001"/>
                    <a:pt x="3707257" y="585089"/>
                  </a:cubicBezTo>
                  <a:lnTo>
                    <a:pt x="3707257" y="2925318"/>
                  </a:lnTo>
                  <a:cubicBezTo>
                    <a:pt x="3707257" y="3248406"/>
                    <a:pt x="3445256" y="3510407"/>
                    <a:pt x="3122168" y="3510407"/>
                  </a:cubicBezTo>
                  <a:lnTo>
                    <a:pt x="585089" y="3510407"/>
                  </a:lnTo>
                  <a:cubicBezTo>
                    <a:pt x="262001" y="3510407"/>
                    <a:pt x="0" y="3248406"/>
                    <a:pt x="0" y="2925318"/>
                  </a:cubicBezTo>
                  <a:close/>
                </a:path>
              </a:pathLst>
            </a:custGeom>
            <a:gradFill rotWithShape="1">
              <a:gsLst>
                <a:gs pos="0">
                  <a:srgbClr val="115CF9">
                    <a:alpha val="100000"/>
                  </a:srgbClr>
                </a:gs>
                <a:gs pos="80000">
                  <a:srgbClr val="312962">
                    <a:alpha val="100000"/>
                  </a:srgbClr>
                </a:gs>
                <a:gs pos="100000">
                  <a:srgbClr val="312962">
                    <a:alpha val="100000"/>
                  </a:srgbClr>
                </a:gs>
              </a:gsLst>
              <a:lin ang="5400700"/>
            </a:gradFill>
          </p:spPr>
        </p:sp>
      </p:grpSp>
      <p:pic>
        <p:nvPicPr>
          <p:cNvPr id="3" name="Picture 2">
            <a:extLst>
              <a:ext uri="{FF2B5EF4-FFF2-40B4-BE49-F238E27FC236}">
                <a16:creationId xmlns:a16="http://schemas.microsoft.com/office/drawing/2014/main" id="{87A4A455-89B5-7A05-93BF-995E84CB7DD9}"/>
              </a:ext>
            </a:extLst>
          </p:cNvPr>
          <p:cNvPicPr>
            <a:picLocks noChangeAspect="1"/>
          </p:cNvPicPr>
          <p:nvPr/>
        </p:nvPicPr>
        <p:blipFill>
          <a:blip r:embed="rId9"/>
          <a:stretch>
            <a:fillRect/>
          </a:stretch>
        </p:blipFill>
        <p:spPr>
          <a:xfrm>
            <a:off x="685800" y="88292"/>
            <a:ext cx="16916400" cy="10008227"/>
          </a:xfrm>
          <a:prstGeom prst="rect">
            <a:avLst/>
          </a:prstGeom>
        </p:spPr>
      </p:pic>
    </p:spTree>
    <p:extLst>
      <p:ext uri="{BB962C8B-B14F-4D97-AF65-F5344CB8AC3E}">
        <p14:creationId xmlns:p14="http://schemas.microsoft.com/office/powerpoint/2010/main" val="18740517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243E">
                <a:alpha val="100000"/>
              </a:srgbClr>
            </a:gs>
            <a:gs pos="100000">
              <a:srgbClr val="312962">
                <a:alpha val="100000"/>
              </a:srgbClr>
            </a:gs>
          </a:gsLst>
          <a:lin ang="10800025"/>
        </a:gradFill>
        <a:effectLst/>
      </p:bgPr>
    </p:bg>
    <p:spTree>
      <p:nvGrpSpPr>
        <p:cNvPr id="1" name=""/>
        <p:cNvGrpSpPr/>
        <p:nvPr/>
      </p:nvGrpSpPr>
      <p:grpSpPr>
        <a:xfrm>
          <a:off x="0" y="0"/>
          <a:ext cx="0" cy="0"/>
          <a:chOff x="0" y="0"/>
          <a:chExt cx="0" cy="0"/>
        </a:xfrm>
      </p:grpSpPr>
      <p:sp>
        <p:nvSpPr>
          <p:cNvPr id="6" name="Freeform 6"/>
          <p:cNvSpPr/>
          <p:nvPr/>
        </p:nvSpPr>
        <p:spPr>
          <a:xfrm>
            <a:off x="10" y="4555614"/>
            <a:ext cx="5084800" cy="5731390"/>
          </a:xfrm>
          <a:custGeom>
            <a:avLst/>
            <a:gdLst/>
            <a:ahLst/>
            <a:cxnLst/>
            <a:rect l="l" t="t" r="r" b="b"/>
            <a:pathLst>
              <a:path w="5084800" h="5731390">
                <a:moveTo>
                  <a:pt x="0" y="0"/>
                </a:moveTo>
                <a:lnTo>
                  <a:pt x="5084800" y="0"/>
                </a:lnTo>
                <a:lnTo>
                  <a:pt x="5084800" y="5731390"/>
                </a:lnTo>
                <a:lnTo>
                  <a:pt x="0" y="57313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3203210" y="-86"/>
            <a:ext cx="5084800" cy="5731390"/>
          </a:xfrm>
          <a:custGeom>
            <a:avLst/>
            <a:gdLst/>
            <a:ahLst/>
            <a:cxnLst/>
            <a:rect l="l" t="t" r="r" b="b"/>
            <a:pathLst>
              <a:path w="5084800" h="5731390">
                <a:moveTo>
                  <a:pt x="0" y="0"/>
                </a:moveTo>
                <a:lnTo>
                  <a:pt x="5084800" y="0"/>
                </a:lnTo>
                <a:lnTo>
                  <a:pt x="5084800" y="5731390"/>
                </a:lnTo>
                <a:lnTo>
                  <a:pt x="0" y="57313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1" name="Group 4">
            <a:extLst>
              <a:ext uri="{FF2B5EF4-FFF2-40B4-BE49-F238E27FC236}">
                <a16:creationId xmlns:a16="http://schemas.microsoft.com/office/drawing/2014/main" id="{8FE94BCE-CF6B-9C2D-B891-C92F85D11149}"/>
              </a:ext>
            </a:extLst>
          </p:cNvPr>
          <p:cNvGrpSpPr/>
          <p:nvPr/>
        </p:nvGrpSpPr>
        <p:grpSpPr>
          <a:xfrm>
            <a:off x="533400" y="267390"/>
            <a:ext cx="17221200" cy="9829109"/>
            <a:chOff x="0" y="0"/>
            <a:chExt cx="3707200" cy="3510400"/>
          </a:xfrm>
        </p:grpSpPr>
        <p:sp>
          <p:nvSpPr>
            <p:cNvPr id="12" name="Freeform 5">
              <a:extLst>
                <a:ext uri="{FF2B5EF4-FFF2-40B4-BE49-F238E27FC236}">
                  <a16:creationId xmlns:a16="http://schemas.microsoft.com/office/drawing/2014/main" id="{CA98318E-7AB4-7D4A-5FE8-A6452FBE93E0}"/>
                </a:ext>
              </a:extLst>
            </p:cNvPr>
            <p:cNvSpPr/>
            <p:nvPr/>
          </p:nvSpPr>
          <p:spPr>
            <a:xfrm>
              <a:off x="0" y="0"/>
              <a:ext cx="3707257" cy="3510407"/>
            </a:xfrm>
            <a:custGeom>
              <a:avLst/>
              <a:gdLst/>
              <a:ahLst/>
              <a:cxnLst/>
              <a:rect l="l" t="t" r="r" b="b"/>
              <a:pathLst>
                <a:path w="3707257" h="3510407">
                  <a:moveTo>
                    <a:pt x="0" y="585089"/>
                  </a:moveTo>
                  <a:cubicBezTo>
                    <a:pt x="0" y="262001"/>
                    <a:pt x="262001" y="0"/>
                    <a:pt x="585089" y="0"/>
                  </a:cubicBezTo>
                  <a:lnTo>
                    <a:pt x="3122168" y="0"/>
                  </a:lnTo>
                  <a:cubicBezTo>
                    <a:pt x="3445256" y="0"/>
                    <a:pt x="3707257" y="262001"/>
                    <a:pt x="3707257" y="585089"/>
                  </a:cubicBezTo>
                  <a:lnTo>
                    <a:pt x="3707257" y="2925318"/>
                  </a:lnTo>
                  <a:cubicBezTo>
                    <a:pt x="3707257" y="3248406"/>
                    <a:pt x="3445256" y="3510407"/>
                    <a:pt x="3122168" y="3510407"/>
                  </a:cubicBezTo>
                  <a:lnTo>
                    <a:pt x="585089" y="3510407"/>
                  </a:lnTo>
                  <a:cubicBezTo>
                    <a:pt x="262001" y="3510407"/>
                    <a:pt x="0" y="3248406"/>
                    <a:pt x="0" y="2925318"/>
                  </a:cubicBezTo>
                  <a:close/>
                </a:path>
              </a:pathLst>
            </a:custGeom>
            <a:gradFill rotWithShape="1">
              <a:gsLst>
                <a:gs pos="0">
                  <a:srgbClr val="115CF9">
                    <a:alpha val="100000"/>
                  </a:srgbClr>
                </a:gs>
                <a:gs pos="80000">
                  <a:srgbClr val="312962">
                    <a:alpha val="100000"/>
                  </a:srgbClr>
                </a:gs>
                <a:gs pos="100000">
                  <a:srgbClr val="312962">
                    <a:alpha val="100000"/>
                  </a:srgbClr>
                </a:gs>
              </a:gsLst>
              <a:lin ang="5400700"/>
            </a:gradFill>
          </p:spPr>
        </p:sp>
      </p:grpSp>
      <p:sp>
        <p:nvSpPr>
          <p:cNvPr id="3" name="TextBox 2">
            <a:extLst>
              <a:ext uri="{FF2B5EF4-FFF2-40B4-BE49-F238E27FC236}">
                <a16:creationId xmlns:a16="http://schemas.microsoft.com/office/drawing/2014/main" id="{5D383928-C083-A8E8-F189-8D03E0FA9FE2}"/>
              </a:ext>
            </a:extLst>
          </p:cNvPr>
          <p:cNvSpPr txBox="1"/>
          <p:nvPr/>
        </p:nvSpPr>
        <p:spPr>
          <a:xfrm>
            <a:off x="1143000" y="876300"/>
            <a:ext cx="16078200" cy="7232749"/>
          </a:xfrm>
          <a:prstGeom prst="rect">
            <a:avLst/>
          </a:prstGeom>
          <a:noFill/>
        </p:spPr>
        <p:txBody>
          <a:bodyPr wrap="square">
            <a:spAutoFit/>
          </a:bodyPr>
          <a:lstStyle/>
          <a:p>
            <a:r>
              <a:rPr lang="en-US" sz="2800" b="1" dirty="0">
                <a:solidFill>
                  <a:schemeClr val="bg1"/>
                </a:solidFill>
              </a:rPr>
              <a:t>Analyzing Customer Data</a:t>
            </a:r>
          </a:p>
          <a:p>
            <a:r>
              <a:rPr lang="en-US" sz="2400" b="1" dirty="0">
                <a:solidFill>
                  <a:schemeClr val="bg1"/>
                </a:solidFill>
              </a:rPr>
              <a:t>Customer Segmentation and Demographics:</a:t>
            </a:r>
          </a:p>
          <a:p>
            <a:pPr marL="1257300" lvl="2" indent="-342900">
              <a:buFont typeface="Arial" panose="020B0604020202020204" pitchFamily="34" charset="0"/>
              <a:buChar char="•"/>
            </a:pPr>
            <a:r>
              <a:rPr lang="en-US" sz="2400" b="1" dirty="0">
                <a:solidFill>
                  <a:schemeClr val="bg1"/>
                </a:solidFill>
              </a:rPr>
              <a:t>Top Customers:</a:t>
            </a:r>
            <a:r>
              <a:rPr lang="en-US" sz="2400" dirty="0">
                <a:solidFill>
                  <a:schemeClr val="bg1"/>
                </a:solidFill>
              </a:rPr>
              <a:t> </a:t>
            </a:r>
            <a:r>
              <a:rPr lang="en-US" sz="2400" b="1" dirty="0">
                <a:solidFill>
                  <a:srgbClr val="FF0000"/>
                </a:solidFill>
              </a:rPr>
              <a:t>Kian Sims, </a:t>
            </a:r>
            <a:r>
              <a:rPr lang="en-US" sz="2400" b="1" dirty="0" err="1">
                <a:solidFill>
                  <a:srgbClr val="FF0000"/>
                </a:solidFill>
              </a:rPr>
              <a:t>Søren</a:t>
            </a:r>
            <a:r>
              <a:rPr lang="en-US" sz="2400" b="1" dirty="0">
                <a:solidFill>
                  <a:srgbClr val="FF0000"/>
                </a:solidFill>
              </a:rPr>
              <a:t> </a:t>
            </a:r>
            <a:r>
              <a:rPr lang="en-US" sz="2400" b="1" dirty="0" err="1">
                <a:solidFill>
                  <a:srgbClr val="FF0000"/>
                </a:solidFill>
              </a:rPr>
              <a:t>Broberg</a:t>
            </a:r>
            <a:r>
              <a:rPr lang="en-US" sz="2400" b="1" dirty="0">
                <a:solidFill>
                  <a:srgbClr val="FF0000"/>
                </a:solidFill>
              </a:rPr>
              <a:t>, and Steffen Foerster </a:t>
            </a:r>
            <a:r>
              <a:rPr lang="en-US" sz="2400" dirty="0">
                <a:solidFill>
                  <a:schemeClr val="bg1"/>
                </a:solidFill>
              </a:rPr>
              <a:t>are the top customers based on total quantity 	purchased and average revenue.</a:t>
            </a:r>
          </a:p>
          <a:p>
            <a:pPr marL="1257300" lvl="2" indent="-342900">
              <a:buFont typeface="Arial" panose="020B0604020202020204" pitchFamily="34" charset="0"/>
              <a:buChar char="•"/>
            </a:pPr>
            <a:r>
              <a:rPr lang="en-US" sz="2400" b="1" dirty="0">
                <a:solidFill>
                  <a:schemeClr val="bg1"/>
                </a:solidFill>
              </a:rPr>
              <a:t>Customer Demographics: </a:t>
            </a:r>
            <a:r>
              <a:rPr lang="en-US" sz="2400" dirty="0">
                <a:solidFill>
                  <a:schemeClr val="bg1"/>
                </a:solidFill>
              </a:rPr>
              <a:t>The dashboard provides information on the country, state, and gender of customers. This 	can help identify specific customer segments and tailor marketing efforts accordingly.</a:t>
            </a:r>
          </a:p>
          <a:p>
            <a:pPr marL="1257300" lvl="2" indent="-342900">
              <a:buFont typeface="Arial" panose="020B0604020202020204" pitchFamily="34" charset="0"/>
              <a:buChar char="•"/>
            </a:pPr>
            <a:r>
              <a:rPr lang="en-US" sz="2400" b="1" dirty="0">
                <a:solidFill>
                  <a:schemeClr val="bg1"/>
                </a:solidFill>
              </a:rPr>
              <a:t>Geographic Distribution:</a:t>
            </a:r>
            <a:r>
              <a:rPr lang="en-US" sz="2400" dirty="0">
                <a:solidFill>
                  <a:schemeClr val="bg1"/>
                </a:solidFill>
              </a:rPr>
              <a:t> </a:t>
            </a:r>
            <a:r>
              <a:rPr lang="en-US" sz="2400" b="1" dirty="0">
                <a:solidFill>
                  <a:srgbClr val="FF0000"/>
                </a:solidFill>
              </a:rPr>
              <a:t>Australia, Canada, and Germany </a:t>
            </a:r>
            <a:r>
              <a:rPr lang="en-US" sz="2400" dirty="0">
                <a:solidFill>
                  <a:schemeClr val="bg1"/>
                </a:solidFill>
              </a:rPr>
              <a:t>have the highest number of customers based on numbers of customers and average profit, suggesting that these regions represent significant markets for the store.</a:t>
            </a:r>
          </a:p>
          <a:p>
            <a:pPr marL="1257300" lvl="2" indent="-342900">
              <a:buFont typeface="Arial" panose="020B0604020202020204" pitchFamily="34" charset="0"/>
              <a:buChar char="•"/>
            </a:pPr>
            <a:r>
              <a:rPr lang="en-US" sz="2400" dirty="0">
                <a:solidFill>
                  <a:schemeClr val="bg1"/>
                </a:solidFill>
              </a:rPr>
              <a:t>The highest one is </a:t>
            </a:r>
            <a:r>
              <a:rPr lang="en-US" sz="2400" b="1" dirty="0">
                <a:solidFill>
                  <a:srgbClr val="FF0000"/>
                </a:solidFill>
              </a:rPr>
              <a:t>New South Wales </a:t>
            </a:r>
            <a:r>
              <a:rPr lang="en-US" sz="2400" dirty="0">
                <a:solidFill>
                  <a:schemeClr val="bg1"/>
                </a:solidFill>
              </a:rPr>
              <a:t>in Australia with profit </a:t>
            </a:r>
            <a:r>
              <a:rPr lang="en-US" sz="2400" b="1" dirty="0">
                <a:solidFill>
                  <a:srgbClr val="FF0000"/>
                </a:solidFill>
              </a:rPr>
              <a:t>$1,832 </a:t>
            </a:r>
            <a:r>
              <a:rPr lang="en-US" sz="2400" dirty="0">
                <a:solidFill>
                  <a:schemeClr val="bg1"/>
                </a:solidFill>
              </a:rPr>
              <a:t>and Number of customer </a:t>
            </a:r>
            <a:r>
              <a:rPr lang="en-US" sz="2400" b="1" dirty="0">
                <a:solidFill>
                  <a:srgbClr val="FF0000"/>
                </a:solidFill>
              </a:rPr>
              <a:t>430</a:t>
            </a:r>
            <a:r>
              <a:rPr lang="en-US" sz="2400" dirty="0">
                <a:solidFill>
                  <a:schemeClr val="bg1"/>
                </a:solidFill>
              </a:rPr>
              <a:t>.</a:t>
            </a:r>
          </a:p>
          <a:p>
            <a:pPr lvl="2">
              <a:buFont typeface="Arial" panose="020B0604020202020204" pitchFamily="34" charset="0"/>
              <a:buChar char="•"/>
            </a:pPr>
            <a:endParaRPr lang="en-US" sz="2400" dirty="0">
              <a:solidFill>
                <a:schemeClr val="bg1"/>
              </a:solidFill>
            </a:endParaRPr>
          </a:p>
          <a:p>
            <a:pPr marL="342900" indent="-342900">
              <a:buFont typeface="Arial" panose="020B0604020202020204" pitchFamily="34" charset="0"/>
              <a:buChar char="•"/>
            </a:pPr>
            <a:r>
              <a:rPr lang="en-US" sz="2400" b="1" dirty="0">
                <a:solidFill>
                  <a:schemeClr val="bg1"/>
                </a:solidFill>
              </a:rPr>
              <a:t>Customer Spending Habits:</a:t>
            </a:r>
          </a:p>
          <a:p>
            <a:pPr marL="1257300" lvl="2" indent="-342900">
              <a:buFont typeface="Arial" panose="020B0604020202020204" pitchFamily="34" charset="0"/>
              <a:buChar char="•"/>
            </a:pPr>
            <a:r>
              <a:rPr lang="en-US" sz="2400" b="1" dirty="0">
                <a:solidFill>
                  <a:schemeClr val="bg1"/>
                </a:solidFill>
              </a:rPr>
              <a:t>Average Spending:</a:t>
            </a:r>
            <a:r>
              <a:rPr lang="en-US" sz="2400" dirty="0">
                <a:solidFill>
                  <a:schemeClr val="bg1"/>
                </a:solidFill>
              </a:rPr>
              <a:t> The average profit per customer is </a:t>
            </a:r>
            <a:r>
              <a:rPr lang="en-US" sz="2400" b="1" dirty="0">
                <a:solidFill>
                  <a:srgbClr val="FF0000"/>
                </a:solidFill>
              </a:rPr>
              <a:t>$3,170, </a:t>
            </a:r>
            <a:r>
              <a:rPr lang="en-US" sz="2400" dirty="0">
                <a:solidFill>
                  <a:schemeClr val="bg1"/>
                </a:solidFill>
              </a:rPr>
              <a:t>indicating that customers are making substantial 	purchases.</a:t>
            </a:r>
          </a:p>
          <a:p>
            <a:pPr marL="1257300" lvl="2" indent="-342900">
              <a:buFont typeface="Arial" panose="020B0604020202020204" pitchFamily="34" charset="0"/>
              <a:buChar char="•"/>
            </a:pPr>
            <a:r>
              <a:rPr lang="en-US" sz="2400" b="1" dirty="0">
                <a:solidFill>
                  <a:schemeClr val="bg1"/>
                </a:solidFill>
              </a:rPr>
              <a:t>Purchase Frequency:</a:t>
            </a:r>
            <a:r>
              <a:rPr lang="en-US" sz="2400" dirty="0">
                <a:solidFill>
                  <a:schemeClr val="bg1"/>
                </a:solidFill>
              </a:rPr>
              <a:t> The average quantity per customer is </a:t>
            </a:r>
            <a:r>
              <a:rPr lang="en-US" sz="2400" b="1" dirty="0">
                <a:solidFill>
                  <a:srgbClr val="FF0000"/>
                </a:solidFill>
              </a:rPr>
              <a:t>13</a:t>
            </a:r>
            <a:r>
              <a:rPr lang="en-US" sz="2400" dirty="0">
                <a:solidFill>
                  <a:schemeClr val="bg1"/>
                </a:solidFill>
              </a:rPr>
              <a:t>, suggesting that customers are making repeat 	purchases and are loyal to the store.</a:t>
            </a:r>
          </a:p>
          <a:p>
            <a:pPr marL="1257300" lvl="2" indent="-342900">
              <a:buFont typeface="Arial" panose="020B0604020202020204" pitchFamily="34" charset="0"/>
              <a:buChar char="•"/>
            </a:pPr>
            <a:r>
              <a:rPr lang="en-US" sz="2400" b="1" dirty="0">
                <a:solidFill>
                  <a:schemeClr val="bg1"/>
                </a:solidFill>
              </a:rPr>
              <a:t>Customer Lifetime Value:</a:t>
            </a:r>
            <a:r>
              <a:rPr lang="en-US" sz="2400" dirty="0">
                <a:solidFill>
                  <a:schemeClr val="bg1"/>
                </a:solidFill>
              </a:rPr>
              <a:t> Analyzing customer purchase history and spending patterns can help calculate customer 	lifetime value, which is a key metric for assessing customer profitability.</a:t>
            </a:r>
          </a:p>
          <a:p>
            <a:pPr marL="1257300" lvl="2" indent="-342900">
              <a:buFont typeface="Arial" panose="020B0604020202020204" pitchFamily="34" charset="0"/>
              <a:buChar char="•"/>
            </a:pPr>
            <a:r>
              <a:rPr lang="en-US" sz="2400" dirty="0">
                <a:solidFill>
                  <a:schemeClr val="bg1"/>
                </a:solidFill>
              </a:rPr>
              <a:t>Number of Customers: All of numbers for all stores </a:t>
            </a:r>
            <a:r>
              <a:rPr lang="en-US" sz="2400" b="1" dirty="0">
                <a:solidFill>
                  <a:srgbClr val="FF0000"/>
                </a:solidFill>
              </a:rPr>
              <a:t>15,27K</a:t>
            </a:r>
            <a:r>
              <a:rPr lang="en-US" sz="2400" dirty="0">
                <a:solidFill>
                  <a:schemeClr val="bg1"/>
                </a:solidFill>
              </a:rPr>
              <a:t>.</a:t>
            </a:r>
          </a:p>
          <a:p>
            <a:pPr marL="342900" indent="-342900">
              <a:buFont typeface="Arial" panose="020B0604020202020204" pitchFamily="34" charset="0"/>
              <a:buChar char="•"/>
            </a:pPr>
            <a:r>
              <a:rPr lang="en-US" sz="2800" b="1" dirty="0">
                <a:solidFill>
                  <a:schemeClr val="bg1"/>
                </a:solidFill>
              </a:rPr>
              <a:t>The filters include</a:t>
            </a:r>
            <a:r>
              <a:rPr lang="en-US" sz="2400" b="1" dirty="0">
                <a:solidFill>
                  <a:schemeClr val="bg1"/>
                </a:solidFill>
              </a:rPr>
              <a:t>: Country, Year, Quarter, Month</a:t>
            </a:r>
            <a:endParaRPr lang="en-US" sz="2400" dirty="0">
              <a:solidFill>
                <a:schemeClr val="bg1"/>
              </a:solidFill>
            </a:endParaRPr>
          </a:p>
        </p:txBody>
      </p:sp>
    </p:spTree>
    <p:extLst>
      <p:ext uri="{BB962C8B-B14F-4D97-AF65-F5344CB8AC3E}">
        <p14:creationId xmlns:p14="http://schemas.microsoft.com/office/powerpoint/2010/main" val="23049627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243E">
                <a:alpha val="100000"/>
              </a:srgbClr>
            </a:gs>
            <a:gs pos="100000">
              <a:srgbClr val="312962">
                <a:alpha val="100000"/>
              </a:srgbClr>
            </a:gs>
          </a:gsLst>
          <a:lin ang="10800025"/>
        </a:gradFill>
        <a:effectLst/>
      </p:bgPr>
    </p:bg>
    <p:spTree>
      <p:nvGrpSpPr>
        <p:cNvPr id="1" name=""/>
        <p:cNvGrpSpPr/>
        <p:nvPr/>
      </p:nvGrpSpPr>
      <p:grpSpPr>
        <a:xfrm>
          <a:off x="0" y="0"/>
          <a:ext cx="0" cy="0"/>
          <a:chOff x="0" y="0"/>
          <a:chExt cx="0" cy="0"/>
        </a:xfrm>
      </p:grpSpPr>
      <p:sp>
        <p:nvSpPr>
          <p:cNvPr id="6" name="Freeform 6"/>
          <p:cNvSpPr/>
          <p:nvPr/>
        </p:nvSpPr>
        <p:spPr>
          <a:xfrm>
            <a:off x="10" y="4555614"/>
            <a:ext cx="5084800" cy="5731390"/>
          </a:xfrm>
          <a:custGeom>
            <a:avLst/>
            <a:gdLst/>
            <a:ahLst/>
            <a:cxnLst/>
            <a:rect l="l" t="t" r="r" b="b"/>
            <a:pathLst>
              <a:path w="5084800" h="5731390">
                <a:moveTo>
                  <a:pt x="0" y="0"/>
                </a:moveTo>
                <a:lnTo>
                  <a:pt x="5084800" y="0"/>
                </a:lnTo>
                <a:lnTo>
                  <a:pt x="5084800" y="5731390"/>
                </a:lnTo>
                <a:lnTo>
                  <a:pt x="0" y="57313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3203210" y="-86"/>
            <a:ext cx="5084800" cy="5731390"/>
          </a:xfrm>
          <a:custGeom>
            <a:avLst/>
            <a:gdLst/>
            <a:ahLst/>
            <a:cxnLst/>
            <a:rect l="l" t="t" r="r" b="b"/>
            <a:pathLst>
              <a:path w="5084800" h="5731390">
                <a:moveTo>
                  <a:pt x="0" y="0"/>
                </a:moveTo>
                <a:lnTo>
                  <a:pt x="5084800" y="0"/>
                </a:lnTo>
                <a:lnTo>
                  <a:pt x="5084800" y="5731390"/>
                </a:lnTo>
                <a:lnTo>
                  <a:pt x="0" y="57313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1" name="Group 4">
            <a:extLst>
              <a:ext uri="{FF2B5EF4-FFF2-40B4-BE49-F238E27FC236}">
                <a16:creationId xmlns:a16="http://schemas.microsoft.com/office/drawing/2014/main" id="{8FE94BCE-CF6B-9C2D-B891-C92F85D11149}"/>
              </a:ext>
            </a:extLst>
          </p:cNvPr>
          <p:cNvGrpSpPr/>
          <p:nvPr/>
        </p:nvGrpSpPr>
        <p:grpSpPr>
          <a:xfrm>
            <a:off x="533400" y="267390"/>
            <a:ext cx="17221200" cy="9829109"/>
            <a:chOff x="0" y="0"/>
            <a:chExt cx="3707200" cy="3510400"/>
          </a:xfrm>
        </p:grpSpPr>
        <p:sp>
          <p:nvSpPr>
            <p:cNvPr id="12" name="Freeform 5">
              <a:extLst>
                <a:ext uri="{FF2B5EF4-FFF2-40B4-BE49-F238E27FC236}">
                  <a16:creationId xmlns:a16="http://schemas.microsoft.com/office/drawing/2014/main" id="{CA98318E-7AB4-7D4A-5FE8-A6452FBE93E0}"/>
                </a:ext>
              </a:extLst>
            </p:cNvPr>
            <p:cNvSpPr/>
            <p:nvPr/>
          </p:nvSpPr>
          <p:spPr>
            <a:xfrm>
              <a:off x="0" y="0"/>
              <a:ext cx="3707257" cy="3510407"/>
            </a:xfrm>
            <a:custGeom>
              <a:avLst/>
              <a:gdLst/>
              <a:ahLst/>
              <a:cxnLst/>
              <a:rect l="l" t="t" r="r" b="b"/>
              <a:pathLst>
                <a:path w="3707257" h="3510407">
                  <a:moveTo>
                    <a:pt x="0" y="585089"/>
                  </a:moveTo>
                  <a:cubicBezTo>
                    <a:pt x="0" y="262001"/>
                    <a:pt x="262001" y="0"/>
                    <a:pt x="585089" y="0"/>
                  </a:cubicBezTo>
                  <a:lnTo>
                    <a:pt x="3122168" y="0"/>
                  </a:lnTo>
                  <a:cubicBezTo>
                    <a:pt x="3445256" y="0"/>
                    <a:pt x="3707257" y="262001"/>
                    <a:pt x="3707257" y="585089"/>
                  </a:cubicBezTo>
                  <a:lnTo>
                    <a:pt x="3707257" y="2925318"/>
                  </a:lnTo>
                  <a:cubicBezTo>
                    <a:pt x="3707257" y="3248406"/>
                    <a:pt x="3445256" y="3510407"/>
                    <a:pt x="3122168" y="3510407"/>
                  </a:cubicBezTo>
                  <a:lnTo>
                    <a:pt x="585089" y="3510407"/>
                  </a:lnTo>
                  <a:cubicBezTo>
                    <a:pt x="262001" y="3510407"/>
                    <a:pt x="0" y="3248406"/>
                    <a:pt x="0" y="2925318"/>
                  </a:cubicBezTo>
                  <a:close/>
                </a:path>
              </a:pathLst>
            </a:custGeom>
            <a:gradFill rotWithShape="1">
              <a:gsLst>
                <a:gs pos="0">
                  <a:srgbClr val="115CF9">
                    <a:alpha val="100000"/>
                  </a:srgbClr>
                </a:gs>
                <a:gs pos="80000">
                  <a:srgbClr val="312962">
                    <a:alpha val="100000"/>
                  </a:srgbClr>
                </a:gs>
                <a:gs pos="100000">
                  <a:srgbClr val="312962">
                    <a:alpha val="100000"/>
                  </a:srgbClr>
                </a:gs>
              </a:gsLst>
              <a:lin ang="5400700"/>
            </a:gradFill>
          </p:spPr>
        </p:sp>
      </p:grpSp>
      <p:pic>
        <p:nvPicPr>
          <p:cNvPr id="3" name="Picture 2">
            <a:extLst>
              <a:ext uri="{FF2B5EF4-FFF2-40B4-BE49-F238E27FC236}">
                <a16:creationId xmlns:a16="http://schemas.microsoft.com/office/drawing/2014/main" id="{8EBD6BC8-64B6-8F1D-F9C9-438C3F206AFE}"/>
              </a:ext>
            </a:extLst>
          </p:cNvPr>
          <p:cNvPicPr>
            <a:picLocks noChangeAspect="1"/>
          </p:cNvPicPr>
          <p:nvPr/>
        </p:nvPicPr>
        <p:blipFill>
          <a:blip r:embed="rId7"/>
          <a:stretch>
            <a:fillRect/>
          </a:stretch>
        </p:blipFill>
        <p:spPr>
          <a:xfrm>
            <a:off x="762000" y="76905"/>
            <a:ext cx="16764000" cy="10019614"/>
          </a:xfrm>
          <a:prstGeom prst="rect">
            <a:avLst/>
          </a:prstGeom>
        </p:spPr>
      </p:pic>
    </p:spTree>
    <p:extLst>
      <p:ext uri="{BB962C8B-B14F-4D97-AF65-F5344CB8AC3E}">
        <p14:creationId xmlns:p14="http://schemas.microsoft.com/office/powerpoint/2010/main" val="14629690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243E">
                <a:alpha val="100000"/>
              </a:srgbClr>
            </a:gs>
            <a:gs pos="100000">
              <a:srgbClr val="312962">
                <a:alpha val="100000"/>
              </a:srgbClr>
            </a:gs>
          </a:gsLst>
          <a:lin ang="10800025"/>
        </a:gradFill>
        <a:effectLst/>
      </p:bgPr>
    </p:bg>
    <p:spTree>
      <p:nvGrpSpPr>
        <p:cNvPr id="1" name=""/>
        <p:cNvGrpSpPr/>
        <p:nvPr/>
      </p:nvGrpSpPr>
      <p:grpSpPr>
        <a:xfrm>
          <a:off x="0" y="0"/>
          <a:ext cx="0" cy="0"/>
          <a:chOff x="0" y="0"/>
          <a:chExt cx="0" cy="0"/>
        </a:xfrm>
      </p:grpSpPr>
      <p:sp>
        <p:nvSpPr>
          <p:cNvPr id="6" name="Freeform 6"/>
          <p:cNvSpPr/>
          <p:nvPr/>
        </p:nvSpPr>
        <p:spPr>
          <a:xfrm>
            <a:off x="-26" y="6910440"/>
            <a:ext cx="18285168" cy="3376250"/>
          </a:xfrm>
          <a:custGeom>
            <a:avLst/>
            <a:gdLst/>
            <a:ahLst/>
            <a:cxnLst/>
            <a:rect l="l" t="t" r="r" b="b"/>
            <a:pathLst>
              <a:path w="18285168" h="3376250">
                <a:moveTo>
                  <a:pt x="0" y="0"/>
                </a:moveTo>
                <a:lnTo>
                  <a:pt x="18285168" y="0"/>
                </a:lnTo>
                <a:lnTo>
                  <a:pt x="18285168" y="3376250"/>
                </a:lnTo>
                <a:lnTo>
                  <a:pt x="0" y="33762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2" y="16"/>
            <a:ext cx="3992512" cy="4040892"/>
          </a:xfrm>
          <a:custGeom>
            <a:avLst/>
            <a:gdLst/>
            <a:ahLst/>
            <a:cxnLst/>
            <a:rect l="l" t="t" r="r" b="b"/>
            <a:pathLst>
              <a:path w="3992512" h="4040892">
                <a:moveTo>
                  <a:pt x="0" y="0"/>
                </a:moveTo>
                <a:lnTo>
                  <a:pt x="3992512" y="0"/>
                </a:lnTo>
                <a:lnTo>
                  <a:pt x="3992512" y="4040892"/>
                </a:lnTo>
                <a:lnTo>
                  <a:pt x="0" y="40408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6" name="Group 4">
            <a:extLst>
              <a:ext uri="{FF2B5EF4-FFF2-40B4-BE49-F238E27FC236}">
                <a16:creationId xmlns:a16="http://schemas.microsoft.com/office/drawing/2014/main" id="{2D80D4B6-9E8C-9EC0-348C-00491B0E8A97}"/>
              </a:ext>
            </a:extLst>
          </p:cNvPr>
          <p:cNvGrpSpPr/>
          <p:nvPr/>
        </p:nvGrpSpPr>
        <p:grpSpPr>
          <a:xfrm>
            <a:off x="533400" y="267390"/>
            <a:ext cx="17221200" cy="9829109"/>
            <a:chOff x="0" y="0"/>
            <a:chExt cx="3707200" cy="3510400"/>
          </a:xfrm>
        </p:grpSpPr>
        <p:sp>
          <p:nvSpPr>
            <p:cNvPr id="17" name="Freeform 5">
              <a:extLst>
                <a:ext uri="{FF2B5EF4-FFF2-40B4-BE49-F238E27FC236}">
                  <a16:creationId xmlns:a16="http://schemas.microsoft.com/office/drawing/2014/main" id="{E525AC99-5219-468C-F5D1-0C7D75DB9B3A}"/>
                </a:ext>
              </a:extLst>
            </p:cNvPr>
            <p:cNvSpPr/>
            <p:nvPr/>
          </p:nvSpPr>
          <p:spPr>
            <a:xfrm>
              <a:off x="0" y="0"/>
              <a:ext cx="3707257" cy="3510407"/>
            </a:xfrm>
            <a:custGeom>
              <a:avLst/>
              <a:gdLst/>
              <a:ahLst/>
              <a:cxnLst/>
              <a:rect l="l" t="t" r="r" b="b"/>
              <a:pathLst>
                <a:path w="3707257" h="3510407">
                  <a:moveTo>
                    <a:pt x="0" y="585089"/>
                  </a:moveTo>
                  <a:cubicBezTo>
                    <a:pt x="0" y="262001"/>
                    <a:pt x="262001" y="0"/>
                    <a:pt x="585089" y="0"/>
                  </a:cubicBezTo>
                  <a:lnTo>
                    <a:pt x="3122168" y="0"/>
                  </a:lnTo>
                  <a:cubicBezTo>
                    <a:pt x="3445256" y="0"/>
                    <a:pt x="3707257" y="262001"/>
                    <a:pt x="3707257" y="585089"/>
                  </a:cubicBezTo>
                  <a:lnTo>
                    <a:pt x="3707257" y="2925318"/>
                  </a:lnTo>
                  <a:cubicBezTo>
                    <a:pt x="3707257" y="3248406"/>
                    <a:pt x="3445256" y="3510407"/>
                    <a:pt x="3122168" y="3510407"/>
                  </a:cubicBezTo>
                  <a:lnTo>
                    <a:pt x="585089" y="3510407"/>
                  </a:lnTo>
                  <a:cubicBezTo>
                    <a:pt x="262001" y="3510407"/>
                    <a:pt x="0" y="3248406"/>
                    <a:pt x="0" y="2925318"/>
                  </a:cubicBezTo>
                  <a:close/>
                </a:path>
              </a:pathLst>
            </a:custGeom>
            <a:gradFill rotWithShape="1">
              <a:gsLst>
                <a:gs pos="0">
                  <a:srgbClr val="115CF9">
                    <a:alpha val="100000"/>
                  </a:srgbClr>
                </a:gs>
                <a:gs pos="80000">
                  <a:srgbClr val="312962">
                    <a:alpha val="100000"/>
                  </a:srgbClr>
                </a:gs>
                <a:gs pos="100000">
                  <a:srgbClr val="312962">
                    <a:alpha val="100000"/>
                  </a:srgbClr>
                </a:gs>
              </a:gsLst>
              <a:lin ang="5400700"/>
            </a:gradFill>
          </p:spPr>
        </p:sp>
      </p:grpSp>
      <p:sp>
        <p:nvSpPr>
          <p:cNvPr id="2" name="TextBox 1">
            <a:extLst>
              <a:ext uri="{FF2B5EF4-FFF2-40B4-BE49-F238E27FC236}">
                <a16:creationId xmlns:a16="http://schemas.microsoft.com/office/drawing/2014/main" id="{8DDB6DBB-7372-9781-504D-99D7F5D44266}"/>
              </a:ext>
            </a:extLst>
          </p:cNvPr>
          <p:cNvSpPr txBox="1"/>
          <p:nvPr/>
        </p:nvSpPr>
        <p:spPr>
          <a:xfrm>
            <a:off x="1143000" y="876300"/>
            <a:ext cx="16078200" cy="9818072"/>
          </a:xfrm>
          <a:prstGeom prst="rect">
            <a:avLst/>
          </a:prstGeom>
          <a:noFill/>
        </p:spPr>
        <p:txBody>
          <a:bodyPr wrap="square">
            <a:spAutoFit/>
          </a:bodyPr>
          <a:lstStyle/>
          <a:p>
            <a:r>
              <a:rPr lang="en-US" sz="2800" b="1" dirty="0">
                <a:solidFill>
                  <a:schemeClr val="bg1"/>
                </a:solidFill>
              </a:rPr>
              <a:t>Analyzing Store Data</a:t>
            </a:r>
          </a:p>
          <a:p>
            <a:pPr lvl="2"/>
            <a:endParaRPr lang="en-US" sz="2400" dirty="0">
              <a:solidFill>
                <a:schemeClr val="bg1"/>
              </a:solidFill>
            </a:endParaRPr>
          </a:p>
          <a:p>
            <a:r>
              <a:rPr lang="en-US" sz="2400" b="1" dirty="0">
                <a:solidFill>
                  <a:schemeClr val="bg1"/>
                </a:solidFill>
              </a:rPr>
              <a:t>Store Count and Distribution</a:t>
            </a:r>
          </a:p>
          <a:p>
            <a:pPr marL="1257300" lvl="2" indent="-342900">
              <a:buFont typeface="Arial" panose="020B0604020202020204" pitchFamily="34" charset="0"/>
              <a:buChar char="•"/>
            </a:pPr>
            <a:r>
              <a:rPr lang="en-US" sz="2400" b="1" dirty="0">
                <a:solidFill>
                  <a:schemeClr val="accent6">
                    <a:lumMod val="75000"/>
                  </a:schemeClr>
                </a:solidFill>
              </a:rPr>
              <a:t>Total Stores: </a:t>
            </a:r>
            <a:r>
              <a:rPr lang="en-US" sz="2400" b="1" dirty="0">
                <a:solidFill>
                  <a:schemeClr val="bg1"/>
                </a:solidFill>
              </a:rPr>
              <a:t>There are a total of</a:t>
            </a:r>
            <a:r>
              <a:rPr lang="en-US" sz="2400" b="1" dirty="0">
                <a:solidFill>
                  <a:srgbClr val="FF0000"/>
                </a:solidFill>
              </a:rPr>
              <a:t> 58 </a:t>
            </a:r>
            <a:r>
              <a:rPr lang="en-US" sz="2400" b="1" dirty="0">
                <a:solidFill>
                  <a:schemeClr val="bg1"/>
                </a:solidFill>
              </a:rPr>
              <a:t>stores.</a:t>
            </a:r>
          </a:p>
          <a:p>
            <a:pPr marL="1257300" lvl="2" indent="-342900">
              <a:buFont typeface="Arial" panose="020B0604020202020204" pitchFamily="34" charset="0"/>
              <a:buChar char="•"/>
            </a:pPr>
            <a:r>
              <a:rPr lang="en-US" sz="2400" b="1" dirty="0">
                <a:solidFill>
                  <a:schemeClr val="accent6">
                    <a:lumMod val="75000"/>
                  </a:schemeClr>
                </a:solidFill>
              </a:rPr>
              <a:t>Geographic Distribution: </a:t>
            </a:r>
            <a:r>
              <a:rPr lang="en-US" sz="2400" b="1" dirty="0">
                <a:solidFill>
                  <a:schemeClr val="bg1"/>
                </a:solidFill>
              </a:rPr>
              <a:t>The United States has the highest number of stores, followed by Germany and France. This 	suggests that these regions are key markets for the electronic store chain.</a:t>
            </a:r>
          </a:p>
          <a:p>
            <a:pPr marL="1257300" lvl="2" indent="-342900">
              <a:buFont typeface="Arial" panose="020B0604020202020204" pitchFamily="34" charset="0"/>
              <a:buChar char="•"/>
            </a:pPr>
            <a:r>
              <a:rPr lang="en-US" sz="2400" b="1" dirty="0">
                <a:solidFill>
                  <a:schemeClr val="accent6">
                    <a:lumMod val="75000"/>
                  </a:schemeClr>
                </a:solidFill>
              </a:rPr>
              <a:t>Online Presence: </a:t>
            </a:r>
            <a:r>
              <a:rPr lang="en-US" sz="2400" b="1" dirty="0">
                <a:solidFill>
                  <a:schemeClr val="bg1"/>
                </a:solidFill>
              </a:rPr>
              <a:t>The dashboard indicates that the store has an online presence, which can expand its reach and 	customer base.</a:t>
            </a:r>
          </a:p>
          <a:p>
            <a:pPr marL="1257300" lvl="2" indent="-342900">
              <a:buFont typeface="Arial" panose="020B0604020202020204" pitchFamily="34" charset="0"/>
              <a:buChar char="•"/>
            </a:pPr>
            <a:endParaRPr lang="en-US" sz="2400" b="1" dirty="0">
              <a:solidFill>
                <a:schemeClr val="bg1"/>
              </a:solidFill>
            </a:endParaRPr>
          </a:p>
          <a:p>
            <a:r>
              <a:rPr lang="en-US" sz="2400" b="1" dirty="0">
                <a:solidFill>
                  <a:schemeClr val="bg1"/>
                </a:solidFill>
              </a:rPr>
              <a:t>Store Performance by Size</a:t>
            </a:r>
          </a:p>
          <a:p>
            <a:pPr marL="1257300" lvl="2" indent="-342900">
              <a:buFont typeface="Arial" panose="020B0604020202020204" pitchFamily="34" charset="0"/>
              <a:buChar char="•"/>
            </a:pPr>
            <a:r>
              <a:rPr lang="en-US" sz="2400" b="1" dirty="0">
                <a:solidFill>
                  <a:schemeClr val="accent6">
                    <a:lumMod val="75000"/>
                  </a:schemeClr>
                </a:solidFill>
              </a:rPr>
              <a:t>Store Size Distribution: </a:t>
            </a:r>
            <a:r>
              <a:rPr lang="en-US" sz="2400" b="1" dirty="0">
                <a:solidFill>
                  <a:schemeClr val="bg1"/>
                </a:solidFill>
              </a:rPr>
              <a:t>The "Total quantity by Square Meters (bins)" chart shows the distribution of store sizes 	based on square meters. This information can be used to analyze the relationship between store size and sales 	performance.</a:t>
            </a:r>
          </a:p>
          <a:p>
            <a:pPr marL="1257300" lvl="2" indent="-342900">
              <a:buFont typeface="Arial" panose="020B0604020202020204" pitchFamily="34" charset="0"/>
              <a:buChar char="•"/>
            </a:pPr>
            <a:r>
              <a:rPr lang="en-US" sz="2400" b="1" dirty="0">
                <a:solidFill>
                  <a:schemeClr val="accent6">
                    <a:lumMod val="75000"/>
                  </a:schemeClr>
                </a:solidFill>
              </a:rPr>
              <a:t>High-Performing Stores: </a:t>
            </a:r>
            <a:r>
              <a:rPr lang="en-US" sz="2400" b="1" dirty="0">
                <a:solidFill>
                  <a:schemeClr val="bg1"/>
                </a:solidFill>
              </a:rPr>
              <a:t>Identifying stores with high sales volumes or revenue per square meter can help pinpoint 	successful store formats or locations.</a:t>
            </a:r>
          </a:p>
          <a:p>
            <a:pPr marL="1257300" lvl="2" indent="-342900">
              <a:buFont typeface="Arial" panose="020B0604020202020204" pitchFamily="34" charset="0"/>
              <a:buChar char="•"/>
            </a:pPr>
            <a:endParaRPr lang="en-US" sz="2400" b="1" dirty="0">
              <a:solidFill>
                <a:schemeClr val="bg1"/>
              </a:solidFill>
            </a:endParaRPr>
          </a:p>
          <a:p>
            <a:r>
              <a:rPr lang="en-US" sz="2400" b="1" dirty="0">
                <a:solidFill>
                  <a:schemeClr val="bg1"/>
                </a:solidFill>
              </a:rPr>
              <a:t>Customer Sales and Revenue by Store</a:t>
            </a:r>
          </a:p>
          <a:p>
            <a:pPr marL="1257300" lvl="2" indent="-342900">
              <a:buFont typeface="Arial" panose="020B0604020202020204" pitchFamily="34" charset="0"/>
              <a:buChar char="•"/>
            </a:pPr>
            <a:r>
              <a:rPr lang="en-US" sz="2400" b="1" dirty="0">
                <a:solidFill>
                  <a:schemeClr val="accent6">
                    <a:lumMod val="75000"/>
                  </a:schemeClr>
                </a:solidFill>
              </a:rPr>
              <a:t>Monthly Sales Trends: </a:t>
            </a:r>
            <a:r>
              <a:rPr lang="en-US" sz="2400" b="1" dirty="0">
                <a:solidFill>
                  <a:schemeClr val="bg1"/>
                </a:solidFill>
              </a:rPr>
              <a:t>The "Number of Customer Sales by Month and </a:t>
            </a:r>
            <a:r>
              <a:rPr lang="en-US" sz="2400" b="1" dirty="0" err="1">
                <a:solidFill>
                  <a:schemeClr val="bg1"/>
                </a:solidFill>
              </a:rPr>
              <a:t>StoreKey</a:t>
            </a:r>
            <a:r>
              <a:rPr lang="en-US" sz="2400" b="1" dirty="0">
                <a:solidFill>
                  <a:schemeClr val="bg1"/>
                </a:solidFill>
              </a:rPr>
              <a:t>" chart illustrates the sales 	performance of individual stores over time. This can help identify seasonal trends, peak sales periods, and 	potential underperforming stores.</a:t>
            </a:r>
          </a:p>
          <a:p>
            <a:pPr marL="1257300" lvl="2" indent="-342900">
              <a:buFont typeface="Arial" panose="020B0604020202020204" pitchFamily="34" charset="0"/>
              <a:buChar char="•"/>
            </a:pPr>
            <a:r>
              <a:rPr lang="en-US" sz="2400" b="1" dirty="0">
                <a:solidFill>
                  <a:schemeClr val="accent6">
                    <a:lumMod val="75000"/>
                  </a:schemeClr>
                </a:solidFill>
              </a:rPr>
              <a:t>Revenue by Store Size: </a:t>
            </a:r>
            <a:r>
              <a:rPr lang="en-US" sz="2400" b="1" dirty="0">
                <a:solidFill>
                  <a:schemeClr val="bg1"/>
                </a:solidFill>
              </a:rPr>
              <a:t>The "Total Revenue by Square Meters (bins)" chart shows the relationship between store 	size and revenue. This can help determine whether larger stores are generating higher revenue or if other 	factors, such as location or product mix, are more significant drivers of sales.</a:t>
            </a:r>
          </a:p>
          <a:p>
            <a:pPr lvl="2"/>
            <a:endParaRPr lang="en-US" sz="2400" dirty="0">
              <a:solidFill>
                <a:schemeClr val="bg1"/>
              </a:solidFill>
            </a:endParaRPr>
          </a:p>
          <a:p>
            <a:pPr marL="342900" indent="-342900">
              <a:buFont typeface="Arial" panose="020B0604020202020204" pitchFamily="34" charset="0"/>
              <a:buChar char="•"/>
            </a:pPr>
            <a:r>
              <a:rPr lang="en-US" sz="2800" b="1" dirty="0">
                <a:solidFill>
                  <a:schemeClr val="bg1"/>
                </a:solidFill>
              </a:rPr>
              <a:t>The filters include</a:t>
            </a:r>
            <a:r>
              <a:rPr lang="en-US" sz="2400" b="1" dirty="0">
                <a:solidFill>
                  <a:schemeClr val="bg1"/>
                </a:solidFill>
              </a:rPr>
              <a:t>: Country, Year, Quarter, Month</a:t>
            </a:r>
          </a:p>
        </p:txBody>
      </p:sp>
    </p:spTree>
    <p:extLst>
      <p:ext uri="{BB962C8B-B14F-4D97-AF65-F5344CB8AC3E}">
        <p14:creationId xmlns:p14="http://schemas.microsoft.com/office/powerpoint/2010/main" val="14992553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243E">
                <a:alpha val="100000"/>
              </a:srgbClr>
            </a:gs>
            <a:gs pos="100000">
              <a:srgbClr val="312962">
                <a:alpha val="100000"/>
              </a:srgbClr>
            </a:gs>
          </a:gsLst>
          <a:lin ang="10800025"/>
        </a:gradFill>
        <a:effectLst/>
      </p:bgPr>
    </p:bg>
    <p:spTree>
      <p:nvGrpSpPr>
        <p:cNvPr id="1" name=""/>
        <p:cNvGrpSpPr/>
        <p:nvPr/>
      </p:nvGrpSpPr>
      <p:grpSpPr>
        <a:xfrm>
          <a:off x="0" y="0"/>
          <a:ext cx="0" cy="0"/>
          <a:chOff x="0" y="0"/>
          <a:chExt cx="0" cy="0"/>
        </a:xfrm>
      </p:grpSpPr>
      <p:sp>
        <p:nvSpPr>
          <p:cNvPr id="6" name="Freeform 6"/>
          <p:cNvSpPr/>
          <p:nvPr/>
        </p:nvSpPr>
        <p:spPr>
          <a:xfrm>
            <a:off x="10" y="4555614"/>
            <a:ext cx="5084800" cy="5731390"/>
          </a:xfrm>
          <a:custGeom>
            <a:avLst/>
            <a:gdLst/>
            <a:ahLst/>
            <a:cxnLst/>
            <a:rect l="l" t="t" r="r" b="b"/>
            <a:pathLst>
              <a:path w="5084800" h="5731390">
                <a:moveTo>
                  <a:pt x="0" y="0"/>
                </a:moveTo>
                <a:lnTo>
                  <a:pt x="5084800" y="0"/>
                </a:lnTo>
                <a:lnTo>
                  <a:pt x="5084800" y="5731390"/>
                </a:lnTo>
                <a:lnTo>
                  <a:pt x="0" y="57313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3203210" y="-86"/>
            <a:ext cx="5084800" cy="5731390"/>
          </a:xfrm>
          <a:custGeom>
            <a:avLst/>
            <a:gdLst/>
            <a:ahLst/>
            <a:cxnLst/>
            <a:rect l="l" t="t" r="r" b="b"/>
            <a:pathLst>
              <a:path w="5084800" h="5731390">
                <a:moveTo>
                  <a:pt x="0" y="0"/>
                </a:moveTo>
                <a:lnTo>
                  <a:pt x="5084800" y="0"/>
                </a:lnTo>
                <a:lnTo>
                  <a:pt x="5084800" y="5731390"/>
                </a:lnTo>
                <a:lnTo>
                  <a:pt x="0" y="57313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1" name="Group 4">
            <a:extLst>
              <a:ext uri="{FF2B5EF4-FFF2-40B4-BE49-F238E27FC236}">
                <a16:creationId xmlns:a16="http://schemas.microsoft.com/office/drawing/2014/main" id="{8FE94BCE-CF6B-9C2D-B891-C92F85D11149}"/>
              </a:ext>
            </a:extLst>
          </p:cNvPr>
          <p:cNvGrpSpPr/>
          <p:nvPr/>
        </p:nvGrpSpPr>
        <p:grpSpPr>
          <a:xfrm>
            <a:off x="344837" y="1610543"/>
            <a:ext cx="17903119" cy="8420103"/>
            <a:chOff x="442003" y="680111"/>
            <a:chExt cx="3707257" cy="3156867"/>
          </a:xfrm>
        </p:grpSpPr>
        <p:sp>
          <p:nvSpPr>
            <p:cNvPr id="12" name="Freeform 5">
              <a:extLst>
                <a:ext uri="{FF2B5EF4-FFF2-40B4-BE49-F238E27FC236}">
                  <a16:creationId xmlns:a16="http://schemas.microsoft.com/office/drawing/2014/main" id="{CA98318E-7AB4-7D4A-5FE8-A6452FBE93E0}"/>
                </a:ext>
              </a:extLst>
            </p:cNvPr>
            <p:cNvSpPr/>
            <p:nvPr/>
          </p:nvSpPr>
          <p:spPr>
            <a:xfrm>
              <a:off x="442003" y="680111"/>
              <a:ext cx="3707257" cy="3156867"/>
            </a:xfrm>
            <a:custGeom>
              <a:avLst/>
              <a:gdLst/>
              <a:ahLst/>
              <a:cxnLst/>
              <a:rect l="l" t="t" r="r" b="b"/>
              <a:pathLst>
                <a:path w="3707257" h="3510407">
                  <a:moveTo>
                    <a:pt x="0" y="585089"/>
                  </a:moveTo>
                  <a:cubicBezTo>
                    <a:pt x="0" y="262001"/>
                    <a:pt x="262001" y="0"/>
                    <a:pt x="585089" y="0"/>
                  </a:cubicBezTo>
                  <a:lnTo>
                    <a:pt x="3122168" y="0"/>
                  </a:lnTo>
                  <a:cubicBezTo>
                    <a:pt x="3445256" y="0"/>
                    <a:pt x="3707257" y="262001"/>
                    <a:pt x="3707257" y="585089"/>
                  </a:cubicBezTo>
                  <a:lnTo>
                    <a:pt x="3707257" y="2925318"/>
                  </a:lnTo>
                  <a:cubicBezTo>
                    <a:pt x="3707257" y="3248406"/>
                    <a:pt x="3445256" y="3510407"/>
                    <a:pt x="3122168" y="3510407"/>
                  </a:cubicBezTo>
                  <a:lnTo>
                    <a:pt x="585089" y="3510407"/>
                  </a:lnTo>
                  <a:cubicBezTo>
                    <a:pt x="262001" y="3510407"/>
                    <a:pt x="0" y="3248406"/>
                    <a:pt x="0" y="2925318"/>
                  </a:cubicBezTo>
                  <a:close/>
                </a:path>
              </a:pathLst>
            </a:custGeom>
            <a:gradFill rotWithShape="1">
              <a:gsLst>
                <a:gs pos="0">
                  <a:srgbClr val="115CF9">
                    <a:alpha val="100000"/>
                  </a:srgbClr>
                </a:gs>
                <a:gs pos="80000">
                  <a:srgbClr val="312962">
                    <a:alpha val="100000"/>
                  </a:srgbClr>
                </a:gs>
                <a:gs pos="100000">
                  <a:srgbClr val="312962">
                    <a:alpha val="100000"/>
                  </a:srgbClr>
                </a:gs>
              </a:gsLst>
              <a:lin ang="5400700"/>
            </a:gradFill>
          </p:spPr>
          <p:txBody>
            <a:bodyPr/>
            <a:lstStyle/>
            <a:p>
              <a:endParaRPr lang="en-US" dirty="0"/>
            </a:p>
          </p:txBody>
        </p:sp>
      </p:grpSp>
      <p:sp>
        <p:nvSpPr>
          <p:cNvPr id="3" name="TextBox 2">
            <a:extLst>
              <a:ext uri="{FF2B5EF4-FFF2-40B4-BE49-F238E27FC236}">
                <a16:creationId xmlns:a16="http://schemas.microsoft.com/office/drawing/2014/main" id="{C546851F-2E5B-ACAF-4BB6-E2CB25E5537B}"/>
              </a:ext>
            </a:extLst>
          </p:cNvPr>
          <p:cNvSpPr txBox="1"/>
          <p:nvPr/>
        </p:nvSpPr>
        <p:spPr>
          <a:xfrm>
            <a:off x="1676399" y="1638300"/>
            <a:ext cx="15240000" cy="3908762"/>
          </a:xfrm>
          <a:prstGeom prst="rect">
            <a:avLst/>
          </a:prstGeom>
          <a:noFill/>
        </p:spPr>
        <p:txBody>
          <a:bodyPr wrap="square">
            <a:spAutoFit/>
          </a:bodyPr>
          <a:lstStyle/>
          <a:p>
            <a:endParaRPr lang="en-US" sz="2400" dirty="0">
              <a:solidFill>
                <a:schemeClr val="bg1"/>
              </a:solidFill>
            </a:endParaRPr>
          </a:p>
          <a:p>
            <a:r>
              <a:rPr lang="en-US" sz="2800" dirty="0">
                <a:solidFill>
                  <a:schemeClr val="bg1"/>
                </a:solidFill>
              </a:rPr>
              <a:t>In conclusion, the analysis of the electronic store's sales data provides crucial insights into product performance, customer preferences, and sales trends. By identifying the top-selling product categories, such as computers and home appliances, we can prioritize inventory management and marketing efforts to meet customer demand more effectively. Additionally, the analysis reveals seasonal fluctuations in sales, highlighting opportunities for targeted promotions during peak times. Understanding the geographical distribution of sales also opens new avenues for regional marketing strategies. Overall, the findings from this data analysis support strategic decision-making to optimize sales, improve customer satisfaction, and drive long-term business growth.</a:t>
            </a:r>
          </a:p>
        </p:txBody>
      </p:sp>
      <p:sp>
        <p:nvSpPr>
          <p:cNvPr id="5" name="TextBox 15">
            <a:extLst>
              <a:ext uri="{FF2B5EF4-FFF2-40B4-BE49-F238E27FC236}">
                <a16:creationId xmlns:a16="http://schemas.microsoft.com/office/drawing/2014/main" id="{849C7758-3238-3854-601A-6F919031A786}"/>
              </a:ext>
            </a:extLst>
          </p:cNvPr>
          <p:cNvSpPr txBox="1"/>
          <p:nvPr/>
        </p:nvSpPr>
        <p:spPr>
          <a:xfrm>
            <a:off x="5789857" y="830256"/>
            <a:ext cx="7013085" cy="676211"/>
          </a:xfrm>
          <a:prstGeom prst="rect">
            <a:avLst/>
          </a:prstGeom>
        </p:spPr>
        <p:txBody>
          <a:bodyPr wrap="square" lIns="0" tIns="0" rIns="0" bIns="0" rtlCol="0" anchor="t">
            <a:spAutoFit/>
          </a:bodyPr>
          <a:lstStyle/>
          <a:p>
            <a:pPr algn="l">
              <a:lnSpc>
                <a:spcPts val="3359"/>
              </a:lnSpc>
            </a:pPr>
            <a:r>
              <a:rPr lang="en-US" sz="9600" dirty="0">
                <a:solidFill>
                  <a:schemeClr val="bg1"/>
                </a:solidFill>
                <a:latin typeface="DM Sans" pitchFamily="2" charset="0"/>
                <a:cs typeface="Arial" panose="020B0604020202020204" pitchFamily="34" charset="0"/>
                <a:sym typeface="DM Sans"/>
              </a:rPr>
              <a:t>Conclusion</a:t>
            </a:r>
          </a:p>
        </p:txBody>
      </p:sp>
      <p:sp>
        <p:nvSpPr>
          <p:cNvPr id="8" name="Freeform 11">
            <a:extLst>
              <a:ext uri="{FF2B5EF4-FFF2-40B4-BE49-F238E27FC236}">
                <a16:creationId xmlns:a16="http://schemas.microsoft.com/office/drawing/2014/main" id="{8C3CA361-2982-1D40-D461-E4132EAA21A1}"/>
              </a:ext>
            </a:extLst>
          </p:cNvPr>
          <p:cNvSpPr/>
          <p:nvPr/>
        </p:nvSpPr>
        <p:spPr>
          <a:xfrm>
            <a:off x="4199757" y="73179"/>
            <a:ext cx="9677400" cy="1360023"/>
          </a:xfrm>
          <a:custGeom>
            <a:avLst/>
            <a:gdLst/>
            <a:ahLst/>
            <a:cxnLst/>
            <a:rect l="l" t="t" r="r" b="b"/>
            <a:pathLst>
              <a:path w="9877044" h="2866644">
                <a:moveTo>
                  <a:pt x="0" y="503174"/>
                </a:moveTo>
                <a:cubicBezTo>
                  <a:pt x="0" y="224536"/>
                  <a:pt x="229997" y="0"/>
                  <a:pt x="512191" y="0"/>
                </a:cubicBezTo>
                <a:lnTo>
                  <a:pt x="9364853" y="0"/>
                </a:lnTo>
                <a:lnTo>
                  <a:pt x="9364853" y="38100"/>
                </a:lnTo>
                <a:lnTo>
                  <a:pt x="9364853" y="0"/>
                </a:lnTo>
                <a:cubicBezTo>
                  <a:pt x="9647047" y="0"/>
                  <a:pt x="9877044" y="224536"/>
                  <a:pt x="9877044" y="503174"/>
                </a:cubicBezTo>
                <a:lnTo>
                  <a:pt x="9838944" y="503174"/>
                </a:lnTo>
                <a:lnTo>
                  <a:pt x="9877044" y="503174"/>
                </a:lnTo>
                <a:lnTo>
                  <a:pt x="9877044" y="2363470"/>
                </a:lnTo>
                <a:lnTo>
                  <a:pt x="9838944" y="2363470"/>
                </a:lnTo>
                <a:lnTo>
                  <a:pt x="9877044" y="2363470"/>
                </a:lnTo>
                <a:cubicBezTo>
                  <a:pt x="9877044" y="2642108"/>
                  <a:pt x="9647048" y="2866644"/>
                  <a:pt x="9364853" y="2866644"/>
                </a:cubicBezTo>
                <a:lnTo>
                  <a:pt x="9364853" y="2828544"/>
                </a:lnTo>
                <a:lnTo>
                  <a:pt x="9364853" y="2866644"/>
                </a:lnTo>
                <a:lnTo>
                  <a:pt x="512191" y="2866644"/>
                </a:lnTo>
                <a:lnTo>
                  <a:pt x="512191" y="2828544"/>
                </a:lnTo>
                <a:lnTo>
                  <a:pt x="512191" y="2866644"/>
                </a:lnTo>
                <a:cubicBezTo>
                  <a:pt x="229997" y="2866644"/>
                  <a:pt x="0" y="2641981"/>
                  <a:pt x="0" y="2363470"/>
                </a:cubicBezTo>
                <a:lnTo>
                  <a:pt x="0" y="503174"/>
                </a:lnTo>
                <a:lnTo>
                  <a:pt x="38100" y="503174"/>
                </a:lnTo>
                <a:lnTo>
                  <a:pt x="0" y="503174"/>
                </a:lnTo>
                <a:moveTo>
                  <a:pt x="76200" y="503174"/>
                </a:moveTo>
                <a:lnTo>
                  <a:pt x="76200" y="2363470"/>
                </a:lnTo>
                <a:lnTo>
                  <a:pt x="38100" y="2363470"/>
                </a:lnTo>
                <a:lnTo>
                  <a:pt x="76200" y="2363470"/>
                </a:lnTo>
                <a:cubicBezTo>
                  <a:pt x="76200" y="2598547"/>
                  <a:pt x="270764" y="2790444"/>
                  <a:pt x="512191" y="2790444"/>
                </a:cubicBezTo>
                <a:lnTo>
                  <a:pt x="9364853" y="2790444"/>
                </a:lnTo>
                <a:cubicBezTo>
                  <a:pt x="9606280" y="2790444"/>
                  <a:pt x="9800844" y="2598547"/>
                  <a:pt x="9800844" y="2363470"/>
                </a:cubicBezTo>
                <a:lnTo>
                  <a:pt x="9800844" y="503174"/>
                </a:lnTo>
                <a:cubicBezTo>
                  <a:pt x="9800844" y="268097"/>
                  <a:pt x="9606280" y="76200"/>
                  <a:pt x="9364853" y="76200"/>
                </a:cubicBezTo>
                <a:lnTo>
                  <a:pt x="512191" y="76200"/>
                </a:lnTo>
                <a:lnTo>
                  <a:pt x="512191" y="38100"/>
                </a:lnTo>
                <a:lnTo>
                  <a:pt x="512191" y="76200"/>
                </a:lnTo>
                <a:cubicBezTo>
                  <a:pt x="270764" y="76200"/>
                  <a:pt x="76200" y="268097"/>
                  <a:pt x="76200" y="503174"/>
                </a:cubicBezTo>
                <a:close/>
              </a:path>
            </a:pathLst>
          </a:custGeom>
          <a:solidFill>
            <a:srgbClr val="115CF9"/>
          </a:solidFill>
        </p:spPr>
      </p:sp>
      <p:grpSp>
        <p:nvGrpSpPr>
          <p:cNvPr id="9" name="Group 8">
            <a:extLst>
              <a:ext uri="{FF2B5EF4-FFF2-40B4-BE49-F238E27FC236}">
                <a16:creationId xmlns:a16="http://schemas.microsoft.com/office/drawing/2014/main" id="{554F0665-B82E-50A0-2AEA-046DA21E7E6F}"/>
              </a:ext>
            </a:extLst>
          </p:cNvPr>
          <p:cNvGrpSpPr/>
          <p:nvPr/>
        </p:nvGrpSpPr>
        <p:grpSpPr>
          <a:xfrm>
            <a:off x="16306800" y="26999"/>
            <a:ext cx="1961183" cy="1472401"/>
            <a:chOff x="15087599" y="190500"/>
            <a:chExt cx="2997919" cy="2209800"/>
          </a:xfrm>
        </p:grpSpPr>
        <p:sp>
          <p:nvSpPr>
            <p:cNvPr id="10" name="Rectangle: Rounded Corners 9">
              <a:extLst>
                <a:ext uri="{FF2B5EF4-FFF2-40B4-BE49-F238E27FC236}">
                  <a16:creationId xmlns:a16="http://schemas.microsoft.com/office/drawing/2014/main" id="{7FF36754-FB8B-44AD-3070-333C1C9CEF51}"/>
                </a:ext>
              </a:extLst>
            </p:cNvPr>
            <p:cNvSpPr/>
            <p:nvPr/>
          </p:nvSpPr>
          <p:spPr>
            <a:xfrm>
              <a:off x="15087599" y="190500"/>
              <a:ext cx="2997919" cy="22098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08A697A-7F4C-CD15-C0A4-9C344004B0E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355147" y="190500"/>
              <a:ext cx="2462822" cy="2068791"/>
            </a:xfrm>
            <a:prstGeom prst="rect">
              <a:avLst/>
            </a:prstGeom>
          </p:spPr>
        </p:pic>
      </p:grpSp>
      <p:sp>
        <p:nvSpPr>
          <p:cNvPr id="2" name="TextBox 1">
            <a:extLst>
              <a:ext uri="{FF2B5EF4-FFF2-40B4-BE49-F238E27FC236}">
                <a16:creationId xmlns:a16="http://schemas.microsoft.com/office/drawing/2014/main" id="{F43217BF-D478-77AD-A6B9-03C09B3E52D6}"/>
              </a:ext>
            </a:extLst>
          </p:cNvPr>
          <p:cNvSpPr txBox="1"/>
          <p:nvPr/>
        </p:nvSpPr>
        <p:spPr>
          <a:xfrm>
            <a:off x="1676399" y="5842447"/>
            <a:ext cx="15240000" cy="3539430"/>
          </a:xfrm>
          <a:prstGeom prst="rect">
            <a:avLst/>
          </a:prstGeom>
          <a:noFill/>
        </p:spPr>
        <p:txBody>
          <a:bodyPr wrap="square">
            <a:spAutoFit/>
          </a:bodyPr>
          <a:lstStyle/>
          <a:p>
            <a:r>
              <a:rPr lang="en-US" sz="3200" dirty="0">
                <a:solidFill>
                  <a:schemeClr val="bg1"/>
                </a:solidFill>
              </a:rPr>
              <a:t>References:</a:t>
            </a:r>
          </a:p>
          <a:p>
            <a:pPr marL="914400" lvl="1" indent="-457200">
              <a:buFont typeface="Arial" panose="020B0604020202020204" pitchFamily="34" charset="0"/>
              <a:buChar char="•"/>
            </a:pPr>
            <a:r>
              <a:rPr lang="en-US" sz="3200" dirty="0">
                <a:solidFill>
                  <a:schemeClr val="bg1"/>
                </a:solidFill>
              </a:rPr>
              <a:t>Data Source: </a:t>
            </a:r>
          </a:p>
          <a:p>
            <a:pPr lvl="1"/>
            <a:r>
              <a:rPr lang="en-US" sz="3200" dirty="0">
                <a:solidFill>
                  <a:schemeClr val="bg1"/>
                </a:solidFill>
              </a:rPr>
              <a:t>	https://www.mavenanalytics.io/data-playground?page=2&amp;pageSize=5</a:t>
            </a:r>
          </a:p>
          <a:p>
            <a:pPr marL="914400" lvl="1" indent="-457200">
              <a:buFont typeface="Arial" panose="020B0604020202020204" pitchFamily="34" charset="0"/>
              <a:buChar char="•"/>
            </a:pPr>
            <a:r>
              <a:rPr lang="en-US" sz="3200" dirty="0">
                <a:solidFill>
                  <a:schemeClr val="bg1"/>
                </a:solidFill>
              </a:rPr>
              <a:t>Website article for measures </a:t>
            </a:r>
            <a:r>
              <a:rPr lang="en-US" sz="3200" dirty="0">
                <a:solidFill>
                  <a:schemeClr val="bg1"/>
                </a:solidFill>
                <a:hlinkClick r:id="rId8"/>
              </a:rPr>
              <a:t>https://www.netsuite.com/portal/resource/articles/accounting/sales-kpis.shtml</a:t>
            </a:r>
            <a:endParaRPr lang="en-US" sz="3200" dirty="0">
              <a:solidFill>
                <a:schemeClr val="bg1"/>
              </a:solidFill>
            </a:endParaRPr>
          </a:p>
          <a:p>
            <a:pPr marL="914400" lvl="1" indent="-457200">
              <a:buFont typeface="Arial" panose="020B0604020202020204" pitchFamily="34" charset="0"/>
              <a:buChar char="•"/>
            </a:pPr>
            <a:r>
              <a:rPr lang="en-US" sz="3200" dirty="0">
                <a:solidFill>
                  <a:schemeClr val="bg1"/>
                </a:solidFill>
              </a:rPr>
              <a:t>ChatGPT</a:t>
            </a:r>
          </a:p>
          <a:p>
            <a:pPr marL="914400" lvl="1" indent="-457200">
              <a:buFont typeface="Arial" panose="020B0604020202020204" pitchFamily="34" charset="0"/>
              <a:buChar char="•"/>
            </a:pPr>
            <a:r>
              <a:rPr lang="en-US" sz="3200" dirty="0">
                <a:solidFill>
                  <a:schemeClr val="bg1"/>
                </a:solidFill>
              </a:rPr>
              <a:t>Gemini</a:t>
            </a:r>
          </a:p>
        </p:txBody>
      </p:sp>
    </p:spTree>
    <p:extLst>
      <p:ext uri="{BB962C8B-B14F-4D97-AF65-F5344CB8AC3E}">
        <p14:creationId xmlns:p14="http://schemas.microsoft.com/office/powerpoint/2010/main" val="2953063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243E">
                <a:alpha val="100000"/>
              </a:srgbClr>
            </a:gs>
            <a:gs pos="100000">
              <a:srgbClr val="312962">
                <a:alpha val="100000"/>
              </a:srgbClr>
            </a:gs>
          </a:gsLst>
          <a:lin ang="10800025"/>
        </a:gradFill>
        <a:effectLst/>
      </p:bgPr>
    </p:bg>
    <p:spTree>
      <p:nvGrpSpPr>
        <p:cNvPr id="1" name=""/>
        <p:cNvGrpSpPr/>
        <p:nvPr/>
      </p:nvGrpSpPr>
      <p:grpSpPr>
        <a:xfrm>
          <a:off x="0" y="0"/>
          <a:ext cx="0" cy="0"/>
          <a:chOff x="0" y="0"/>
          <a:chExt cx="0" cy="0"/>
        </a:xfrm>
      </p:grpSpPr>
      <p:sp>
        <p:nvSpPr>
          <p:cNvPr id="2" name="Freeform 2"/>
          <p:cNvSpPr/>
          <p:nvPr/>
        </p:nvSpPr>
        <p:spPr>
          <a:xfrm>
            <a:off x="10514973" y="-9"/>
            <a:ext cx="7773030" cy="6534096"/>
          </a:xfrm>
          <a:custGeom>
            <a:avLst/>
            <a:gdLst/>
            <a:ahLst/>
            <a:cxnLst/>
            <a:rect l="l" t="t" r="r" b="b"/>
            <a:pathLst>
              <a:path w="7773030" h="6534096">
                <a:moveTo>
                  <a:pt x="0" y="0"/>
                </a:moveTo>
                <a:lnTo>
                  <a:pt x="7773030" y="0"/>
                </a:lnTo>
                <a:lnTo>
                  <a:pt x="7773030" y="6534096"/>
                </a:lnTo>
                <a:lnTo>
                  <a:pt x="0" y="65340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TextBox 15"/>
          <p:cNvSpPr txBox="1"/>
          <p:nvPr/>
        </p:nvSpPr>
        <p:spPr>
          <a:xfrm>
            <a:off x="5413912" y="256607"/>
            <a:ext cx="7460175" cy="1388842"/>
          </a:xfrm>
          <a:prstGeom prst="rect">
            <a:avLst/>
          </a:prstGeom>
        </p:spPr>
        <p:txBody>
          <a:bodyPr wrap="square" lIns="0" tIns="0" rIns="0" bIns="0" rtlCol="0" anchor="t">
            <a:spAutoFit/>
          </a:bodyPr>
          <a:lstStyle/>
          <a:p>
            <a:pPr algn="l">
              <a:lnSpc>
                <a:spcPts val="10800"/>
              </a:lnSpc>
            </a:pPr>
            <a:r>
              <a:rPr lang="en-US" sz="9600" dirty="0">
                <a:solidFill>
                  <a:schemeClr val="bg1"/>
                </a:solidFill>
                <a:effectLst/>
                <a:latin typeface="DM Sans" pitchFamily="2" charset="0"/>
                <a:ea typeface="Aptos" panose="020B0004020202020204" pitchFamily="34" charset="0"/>
                <a:cs typeface="Arial" panose="020B0604020202020204" pitchFamily="34" charset="0"/>
              </a:rPr>
              <a:t>Introduction</a:t>
            </a:r>
            <a:endParaRPr lang="en-US" sz="9000" dirty="0">
              <a:solidFill>
                <a:srgbClr val="FFFFFF"/>
              </a:solidFill>
              <a:latin typeface="Poppins"/>
              <a:ea typeface="Poppins"/>
              <a:cs typeface="Poppins"/>
              <a:sym typeface="Poppins"/>
            </a:endParaRPr>
          </a:p>
        </p:txBody>
      </p:sp>
      <p:sp>
        <p:nvSpPr>
          <p:cNvPr id="7" name="Freeform 5"/>
          <p:cNvSpPr/>
          <p:nvPr/>
        </p:nvSpPr>
        <p:spPr>
          <a:xfrm>
            <a:off x="671046" y="2361643"/>
            <a:ext cx="16778753" cy="2484042"/>
          </a:xfrm>
          <a:custGeom>
            <a:avLst/>
            <a:gdLst/>
            <a:ahLst/>
            <a:cxnLst/>
            <a:rect l="l" t="t" r="r" b="b"/>
            <a:pathLst>
              <a:path w="3012821" h="2852801">
                <a:moveTo>
                  <a:pt x="0" y="475488"/>
                </a:moveTo>
                <a:cubicBezTo>
                  <a:pt x="0" y="212852"/>
                  <a:pt x="212852" y="0"/>
                  <a:pt x="475488" y="0"/>
                </a:cubicBezTo>
                <a:lnTo>
                  <a:pt x="2537333" y="0"/>
                </a:lnTo>
                <a:cubicBezTo>
                  <a:pt x="2799969" y="0"/>
                  <a:pt x="3012821" y="212852"/>
                  <a:pt x="3012821" y="475488"/>
                </a:cubicBezTo>
                <a:lnTo>
                  <a:pt x="3012821" y="2377313"/>
                </a:lnTo>
                <a:cubicBezTo>
                  <a:pt x="3012821" y="2639949"/>
                  <a:pt x="2799969" y="2852801"/>
                  <a:pt x="2537333" y="2852801"/>
                </a:cubicBezTo>
                <a:lnTo>
                  <a:pt x="475488" y="2852801"/>
                </a:lnTo>
                <a:cubicBezTo>
                  <a:pt x="212852" y="2852801"/>
                  <a:pt x="0" y="2639949"/>
                  <a:pt x="0" y="2377313"/>
                </a:cubicBezTo>
                <a:close/>
              </a:path>
            </a:pathLst>
          </a:custGeom>
          <a:gradFill rotWithShape="1">
            <a:gsLst>
              <a:gs pos="0">
                <a:srgbClr val="115CF9">
                  <a:alpha val="100000"/>
                </a:srgbClr>
              </a:gs>
              <a:gs pos="80000">
                <a:srgbClr val="312962">
                  <a:alpha val="100000"/>
                </a:srgbClr>
              </a:gs>
              <a:gs pos="100000">
                <a:srgbClr val="312962">
                  <a:alpha val="100000"/>
                </a:srgbClr>
              </a:gs>
            </a:gsLst>
            <a:lin ang="5400739"/>
          </a:gradFill>
        </p:spPr>
      </p:sp>
      <p:sp>
        <p:nvSpPr>
          <p:cNvPr id="17" name="TextBox 17"/>
          <p:cNvSpPr txBox="1"/>
          <p:nvPr/>
        </p:nvSpPr>
        <p:spPr>
          <a:xfrm>
            <a:off x="2084438" y="3196013"/>
            <a:ext cx="14755761" cy="1238672"/>
          </a:xfrm>
          <a:prstGeom prst="rect">
            <a:avLst/>
          </a:prstGeom>
        </p:spPr>
        <p:txBody>
          <a:bodyPr wrap="square" lIns="0" tIns="0" rIns="0" bIns="0" rtlCol="0" anchor="t">
            <a:spAutoFit/>
          </a:bodyPr>
          <a:lstStyle/>
          <a:p>
            <a:pPr marL="520700" marR="0" indent="0">
              <a:lnSpc>
                <a:spcPct val="115000"/>
              </a:lnSpc>
              <a:spcBef>
                <a:spcPts val="175"/>
              </a:spcBef>
              <a:spcAft>
                <a:spcPts val="0"/>
              </a:spcAft>
              <a:tabLst>
                <a:tab pos="520700" algn="l"/>
                <a:tab pos="521335" algn="l"/>
              </a:tabLst>
            </a:pPr>
            <a:r>
              <a:rPr lang="en-US" sz="2400" dirty="0">
                <a:solidFill>
                  <a:schemeClr val="bg1"/>
                </a:solidFill>
                <a:effectLst/>
                <a:latin typeface="Trebuchet MS" panose="020B0603020202020204" pitchFamily="34" charset="0"/>
                <a:ea typeface="Trebuchet MS" panose="020B0603020202020204" pitchFamily="34" charset="0"/>
                <a:cs typeface="Trebuchet MS" panose="020B0603020202020204" pitchFamily="34" charset="0"/>
              </a:rPr>
              <a:t>The main objective is to analyze the sales data of an electronics retailer to identify key trends, customer purchasing behavior, and product performance. This project aims to provide actionable insights to improve sales strategies, optimize inventory, and enhance customer satisfaction.</a:t>
            </a:r>
          </a:p>
        </p:txBody>
      </p:sp>
      <p:sp>
        <p:nvSpPr>
          <p:cNvPr id="8" name="Freeform 5">
            <a:extLst>
              <a:ext uri="{FF2B5EF4-FFF2-40B4-BE49-F238E27FC236}">
                <a16:creationId xmlns:a16="http://schemas.microsoft.com/office/drawing/2014/main" id="{12B63CF6-7669-C4DB-85FA-5129D4A3B893}"/>
              </a:ext>
            </a:extLst>
          </p:cNvPr>
          <p:cNvSpPr/>
          <p:nvPr/>
        </p:nvSpPr>
        <p:spPr>
          <a:xfrm>
            <a:off x="701771" y="4828564"/>
            <a:ext cx="16778753" cy="1740348"/>
          </a:xfrm>
          <a:custGeom>
            <a:avLst/>
            <a:gdLst/>
            <a:ahLst/>
            <a:cxnLst/>
            <a:rect l="l" t="t" r="r" b="b"/>
            <a:pathLst>
              <a:path w="3012821" h="2852801">
                <a:moveTo>
                  <a:pt x="0" y="475488"/>
                </a:moveTo>
                <a:cubicBezTo>
                  <a:pt x="0" y="212852"/>
                  <a:pt x="212852" y="0"/>
                  <a:pt x="475488" y="0"/>
                </a:cubicBezTo>
                <a:lnTo>
                  <a:pt x="2537333" y="0"/>
                </a:lnTo>
                <a:cubicBezTo>
                  <a:pt x="2799969" y="0"/>
                  <a:pt x="3012821" y="212852"/>
                  <a:pt x="3012821" y="475488"/>
                </a:cubicBezTo>
                <a:lnTo>
                  <a:pt x="3012821" y="2377313"/>
                </a:lnTo>
                <a:cubicBezTo>
                  <a:pt x="3012821" y="2639949"/>
                  <a:pt x="2799969" y="2852801"/>
                  <a:pt x="2537333" y="2852801"/>
                </a:cubicBezTo>
                <a:lnTo>
                  <a:pt x="475488" y="2852801"/>
                </a:lnTo>
                <a:cubicBezTo>
                  <a:pt x="212852" y="2852801"/>
                  <a:pt x="0" y="2639949"/>
                  <a:pt x="0" y="2377313"/>
                </a:cubicBezTo>
                <a:close/>
              </a:path>
            </a:pathLst>
          </a:custGeom>
          <a:gradFill rotWithShape="1">
            <a:gsLst>
              <a:gs pos="0">
                <a:srgbClr val="115CF9">
                  <a:alpha val="100000"/>
                </a:srgbClr>
              </a:gs>
              <a:gs pos="80000">
                <a:srgbClr val="312962">
                  <a:alpha val="100000"/>
                </a:srgbClr>
              </a:gs>
              <a:gs pos="100000">
                <a:srgbClr val="312962">
                  <a:alpha val="100000"/>
                </a:srgbClr>
              </a:gs>
            </a:gsLst>
            <a:lin ang="5400739"/>
          </a:gradFill>
        </p:spPr>
      </p:sp>
      <p:sp>
        <p:nvSpPr>
          <p:cNvPr id="4" name="TextBox 17">
            <a:extLst>
              <a:ext uri="{FF2B5EF4-FFF2-40B4-BE49-F238E27FC236}">
                <a16:creationId xmlns:a16="http://schemas.microsoft.com/office/drawing/2014/main" id="{C0AC8A93-32CF-3BED-121C-70A811A540D0}"/>
              </a:ext>
            </a:extLst>
          </p:cNvPr>
          <p:cNvSpPr txBox="1"/>
          <p:nvPr/>
        </p:nvSpPr>
        <p:spPr>
          <a:xfrm>
            <a:off x="2084438" y="5508517"/>
            <a:ext cx="15212961" cy="813941"/>
          </a:xfrm>
          <a:prstGeom prst="rect">
            <a:avLst/>
          </a:prstGeom>
        </p:spPr>
        <p:txBody>
          <a:bodyPr wrap="square" lIns="0" tIns="0" rIns="0" bIns="0" rtlCol="0" anchor="t">
            <a:spAutoFit/>
          </a:bodyPr>
          <a:lstStyle/>
          <a:p>
            <a:pPr marL="520700" marR="0" indent="0">
              <a:lnSpc>
                <a:spcPct val="115000"/>
              </a:lnSpc>
              <a:spcBef>
                <a:spcPts val="175"/>
              </a:spcBef>
              <a:spcAft>
                <a:spcPts val="0"/>
              </a:spcAft>
              <a:tabLst>
                <a:tab pos="520700" algn="l"/>
                <a:tab pos="521335" algn="l"/>
              </a:tabLst>
            </a:pPr>
            <a:r>
              <a:rPr lang="en-US" sz="2400" b="0" kern="0" dirty="0">
                <a:solidFill>
                  <a:schemeClr val="bg1"/>
                </a:solidFill>
                <a:effectLst/>
                <a:latin typeface="Trebuchet MS" panose="020B0603020202020204" pitchFamily="34" charset="0"/>
                <a:ea typeface="Trebuchet MS" panose="020B0603020202020204" pitchFamily="34" charset="0"/>
                <a:cs typeface="Trebuchet MS" panose="020B0603020202020204" pitchFamily="34" charset="0"/>
              </a:rPr>
              <a:t>The project involves collecting and cleaning historical sales data, conducting exploratory data analysis (EDA), identifying key performance indicators (KPIs), and generating visual reports using Power BI.</a:t>
            </a:r>
            <a:endParaRPr lang="en-US" sz="2400" b="1" kern="0" dirty="0">
              <a:solidFill>
                <a:schemeClr val="bg1"/>
              </a:solidFill>
              <a:effectLst/>
              <a:latin typeface="Trebuchet MS" panose="020B0603020202020204" pitchFamily="34" charset="0"/>
              <a:ea typeface="Trebuchet MS" panose="020B0603020202020204" pitchFamily="34" charset="0"/>
              <a:cs typeface="Trebuchet MS" panose="020B0603020202020204" pitchFamily="34" charset="0"/>
            </a:endParaRPr>
          </a:p>
        </p:txBody>
      </p:sp>
      <p:sp>
        <p:nvSpPr>
          <p:cNvPr id="9" name="Freeform 5">
            <a:extLst>
              <a:ext uri="{FF2B5EF4-FFF2-40B4-BE49-F238E27FC236}">
                <a16:creationId xmlns:a16="http://schemas.microsoft.com/office/drawing/2014/main" id="{CC925958-D4EB-853B-7713-FFDBF2EFFB2F}"/>
              </a:ext>
            </a:extLst>
          </p:cNvPr>
          <p:cNvSpPr/>
          <p:nvPr/>
        </p:nvSpPr>
        <p:spPr>
          <a:xfrm>
            <a:off x="701771" y="6670811"/>
            <a:ext cx="16778753" cy="3197089"/>
          </a:xfrm>
          <a:custGeom>
            <a:avLst/>
            <a:gdLst/>
            <a:ahLst/>
            <a:cxnLst/>
            <a:rect l="l" t="t" r="r" b="b"/>
            <a:pathLst>
              <a:path w="3012821" h="2852801">
                <a:moveTo>
                  <a:pt x="0" y="475488"/>
                </a:moveTo>
                <a:cubicBezTo>
                  <a:pt x="0" y="212852"/>
                  <a:pt x="212852" y="0"/>
                  <a:pt x="475488" y="0"/>
                </a:cubicBezTo>
                <a:lnTo>
                  <a:pt x="2537333" y="0"/>
                </a:lnTo>
                <a:cubicBezTo>
                  <a:pt x="2799969" y="0"/>
                  <a:pt x="3012821" y="212852"/>
                  <a:pt x="3012821" y="475488"/>
                </a:cubicBezTo>
                <a:lnTo>
                  <a:pt x="3012821" y="2377313"/>
                </a:lnTo>
                <a:cubicBezTo>
                  <a:pt x="3012821" y="2639949"/>
                  <a:pt x="2799969" y="2852801"/>
                  <a:pt x="2537333" y="2852801"/>
                </a:cubicBezTo>
                <a:lnTo>
                  <a:pt x="475488" y="2852801"/>
                </a:lnTo>
                <a:cubicBezTo>
                  <a:pt x="212852" y="2852801"/>
                  <a:pt x="0" y="2639949"/>
                  <a:pt x="0" y="2377313"/>
                </a:cubicBezTo>
                <a:close/>
              </a:path>
            </a:pathLst>
          </a:custGeom>
          <a:gradFill rotWithShape="1">
            <a:gsLst>
              <a:gs pos="0">
                <a:srgbClr val="115CF9">
                  <a:alpha val="100000"/>
                </a:srgbClr>
              </a:gs>
              <a:gs pos="80000">
                <a:srgbClr val="312962">
                  <a:alpha val="100000"/>
                </a:srgbClr>
              </a:gs>
              <a:gs pos="100000">
                <a:srgbClr val="312962">
                  <a:alpha val="100000"/>
                </a:srgbClr>
              </a:gs>
            </a:gsLst>
            <a:lin ang="5400739"/>
          </a:gradFill>
        </p:spPr>
      </p:sp>
      <p:sp>
        <p:nvSpPr>
          <p:cNvPr id="6" name="TextBox 17">
            <a:extLst>
              <a:ext uri="{FF2B5EF4-FFF2-40B4-BE49-F238E27FC236}">
                <a16:creationId xmlns:a16="http://schemas.microsoft.com/office/drawing/2014/main" id="{74B54C4D-698F-560E-85BD-69F42D3780B5}"/>
              </a:ext>
            </a:extLst>
          </p:cNvPr>
          <p:cNvSpPr txBox="1"/>
          <p:nvPr/>
        </p:nvSpPr>
        <p:spPr>
          <a:xfrm>
            <a:off x="2671302" y="7381407"/>
            <a:ext cx="15212961" cy="1740348"/>
          </a:xfrm>
          <a:prstGeom prst="rect">
            <a:avLst/>
          </a:prstGeom>
        </p:spPr>
        <p:txBody>
          <a:bodyPr wrap="square" lIns="0" tIns="0" rIns="0" bIns="0" rtlCol="0" anchor="t">
            <a:spAutoFit/>
          </a:bodyPr>
          <a:lstStyle/>
          <a:p>
            <a:pPr marL="342900" marR="0" lvl="0" indent="-342900" rtl="0">
              <a:lnSpc>
                <a:spcPct val="115000"/>
              </a:lnSpc>
              <a:spcBef>
                <a:spcPts val="175"/>
              </a:spcBef>
              <a:spcAft>
                <a:spcPts val="0"/>
              </a:spcAft>
              <a:buFont typeface="Wingdings" panose="05000000000000000000" pitchFamily="2" charset="2"/>
              <a:buChar char=""/>
            </a:pPr>
            <a:r>
              <a:rPr lang="en-US" sz="2400" dirty="0">
                <a:solidFill>
                  <a:schemeClr val="bg1"/>
                </a:solidFill>
                <a:effectLst/>
                <a:latin typeface="Trebuchet MS" panose="020B0603020202020204" pitchFamily="34" charset="0"/>
                <a:ea typeface="Trebuchet MS" panose="020B0603020202020204" pitchFamily="34" charset="0"/>
                <a:cs typeface="Trebuchet MS" panose="020B0603020202020204" pitchFamily="34" charset="0"/>
              </a:rPr>
              <a:t> A comprehensive dashboard displaying sales performance by region, product, and time.</a:t>
            </a:r>
          </a:p>
          <a:p>
            <a:pPr marL="342900" marR="0" lvl="0" indent="-342900">
              <a:lnSpc>
                <a:spcPct val="115000"/>
              </a:lnSpc>
              <a:spcBef>
                <a:spcPts val="175"/>
              </a:spcBef>
              <a:spcAft>
                <a:spcPts val="0"/>
              </a:spcAft>
              <a:buFont typeface="Wingdings" panose="05000000000000000000" pitchFamily="2" charset="2"/>
              <a:buChar char=""/>
            </a:pPr>
            <a:r>
              <a:rPr lang="en-US" sz="2400" dirty="0">
                <a:solidFill>
                  <a:schemeClr val="bg1"/>
                </a:solidFill>
                <a:effectLst/>
                <a:latin typeface="Trebuchet MS" panose="020B0603020202020204" pitchFamily="34" charset="0"/>
                <a:ea typeface="Trebuchet MS" panose="020B0603020202020204" pitchFamily="34" charset="0"/>
                <a:cs typeface="Trebuchet MS" panose="020B0603020202020204" pitchFamily="34" charset="0"/>
              </a:rPr>
              <a:t> Customer segmentation based on purchasing patterns.</a:t>
            </a:r>
          </a:p>
          <a:p>
            <a:pPr marL="342900" marR="0" lvl="0" indent="-342900">
              <a:lnSpc>
                <a:spcPct val="115000"/>
              </a:lnSpc>
              <a:spcBef>
                <a:spcPts val="165"/>
              </a:spcBef>
              <a:spcAft>
                <a:spcPts val="0"/>
              </a:spcAft>
              <a:buFont typeface="Wingdings" panose="05000000000000000000" pitchFamily="2" charset="2"/>
              <a:buChar char=""/>
              <a:tabLst>
                <a:tab pos="520700" algn="l"/>
                <a:tab pos="521335" algn="l"/>
              </a:tabLst>
            </a:pPr>
            <a:r>
              <a:rPr lang="en-US" sz="2400" b="0" kern="0" dirty="0">
                <a:solidFill>
                  <a:schemeClr val="bg1"/>
                </a:solidFill>
                <a:effectLst/>
                <a:latin typeface="Trebuchet MS" panose="020B0603020202020204" pitchFamily="34" charset="0"/>
                <a:ea typeface="Trebuchet MS" panose="020B0603020202020204" pitchFamily="34" charset="0"/>
                <a:cs typeface="Trebuchet MS" panose="020B0603020202020204" pitchFamily="34" charset="0"/>
              </a:rPr>
              <a:t> Sales trend predictions to assist in future decision-making.</a:t>
            </a:r>
            <a:endParaRPr lang="en-US" sz="2400" b="1" kern="0" dirty="0">
              <a:solidFill>
                <a:schemeClr val="bg1"/>
              </a:solidFill>
              <a:effectLst/>
              <a:latin typeface="Trebuchet MS" panose="020B0603020202020204" pitchFamily="34" charset="0"/>
              <a:ea typeface="Trebuchet MS" panose="020B0603020202020204" pitchFamily="34" charset="0"/>
              <a:cs typeface="Trebuchet MS" panose="020B0603020202020204" pitchFamily="34" charset="0"/>
            </a:endParaRPr>
          </a:p>
          <a:p>
            <a:pPr marL="342900" marR="0" lvl="0" indent="-342900">
              <a:lnSpc>
                <a:spcPct val="115000"/>
              </a:lnSpc>
              <a:spcBef>
                <a:spcPts val="165"/>
              </a:spcBef>
              <a:spcAft>
                <a:spcPts val="0"/>
              </a:spcAft>
              <a:buFont typeface="Wingdings" panose="05000000000000000000" pitchFamily="2" charset="2"/>
              <a:buChar char=""/>
              <a:tabLst>
                <a:tab pos="520700" algn="l"/>
                <a:tab pos="521335" algn="l"/>
              </a:tabLst>
            </a:pPr>
            <a:r>
              <a:rPr lang="en-US" sz="2400" b="0" kern="0" dirty="0">
                <a:solidFill>
                  <a:schemeClr val="bg1"/>
                </a:solidFill>
                <a:effectLst/>
                <a:latin typeface="Trebuchet MS" panose="020B0603020202020204" pitchFamily="34" charset="0"/>
                <a:ea typeface="Trebuchet MS" panose="020B0603020202020204" pitchFamily="34" charset="0"/>
                <a:cs typeface="Trebuchet MS" panose="020B0603020202020204" pitchFamily="34" charset="0"/>
              </a:rPr>
              <a:t> A document inform leader all information to enhance understanding the insights.</a:t>
            </a:r>
            <a:endParaRPr lang="en-US" sz="2400" b="1" kern="0" dirty="0">
              <a:solidFill>
                <a:schemeClr val="bg1"/>
              </a:solidFill>
              <a:effectLst/>
              <a:latin typeface="Trebuchet MS" panose="020B0603020202020204" pitchFamily="34" charset="0"/>
              <a:ea typeface="Trebuchet MS" panose="020B0603020202020204" pitchFamily="34" charset="0"/>
              <a:cs typeface="Trebuchet MS" panose="020B0603020202020204" pitchFamily="34" charset="0"/>
            </a:endParaRPr>
          </a:p>
        </p:txBody>
      </p:sp>
      <p:sp>
        <p:nvSpPr>
          <p:cNvPr id="10" name="Freeform 11">
            <a:extLst>
              <a:ext uri="{FF2B5EF4-FFF2-40B4-BE49-F238E27FC236}">
                <a16:creationId xmlns:a16="http://schemas.microsoft.com/office/drawing/2014/main" id="{2FF7A412-2604-484F-8287-EDAD9DB80509}"/>
              </a:ext>
            </a:extLst>
          </p:cNvPr>
          <p:cNvSpPr/>
          <p:nvPr/>
        </p:nvSpPr>
        <p:spPr>
          <a:xfrm>
            <a:off x="5360599" y="112219"/>
            <a:ext cx="7399646" cy="1699871"/>
          </a:xfrm>
          <a:custGeom>
            <a:avLst/>
            <a:gdLst/>
            <a:ahLst/>
            <a:cxnLst/>
            <a:rect l="l" t="t" r="r" b="b"/>
            <a:pathLst>
              <a:path w="9877044" h="2866644">
                <a:moveTo>
                  <a:pt x="0" y="503174"/>
                </a:moveTo>
                <a:cubicBezTo>
                  <a:pt x="0" y="224536"/>
                  <a:pt x="229997" y="0"/>
                  <a:pt x="512191" y="0"/>
                </a:cubicBezTo>
                <a:lnTo>
                  <a:pt x="9364853" y="0"/>
                </a:lnTo>
                <a:lnTo>
                  <a:pt x="9364853" y="38100"/>
                </a:lnTo>
                <a:lnTo>
                  <a:pt x="9364853" y="0"/>
                </a:lnTo>
                <a:cubicBezTo>
                  <a:pt x="9647047" y="0"/>
                  <a:pt x="9877044" y="224536"/>
                  <a:pt x="9877044" y="503174"/>
                </a:cubicBezTo>
                <a:lnTo>
                  <a:pt x="9838944" y="503174"/>
                </a:lnTo>
                <a:lnTo>
                  <a:pt x="9877044" y="503174"/>
                </a:lnTo>
                <a:lnTo>
                  <a:pt x="9877044" y="2363470"/>
                </a:lnTo>
                <a:lnTo>
                  <a:pt x="9838944" y="2363470"/>
                </a:lnTo>
                <a:lnTo>
                  <a:pt x="9877044" y="2363470"/>
                </a:lnTo>
                <a:cubicBezTo>
                  <a:pt x="9877044" y="2642108"/>
                  <a:pt x="9647048" y="2866644"/>
                  <a:pt x="9364853" y="2866644"/>
                </a:cubicBezTo>
                <a:lnTo>
                  <a:pt x="9364853" y="2828544"/>
                </a:lnTo>
                <a:lnTo>
                  <a:pt x="9364853" y="2866644"/>
                </a:lnTo>
                <a:lnTo>
                  <a:pt x="512191" y="2866644"/>
                </a:lnTo>
                <a:lnTo>
                  <a:pt x="512191" y="2828544"/>
                </a:lnTo>
                <a:lnTo>
                  <a:pt x="512191" y="2866644"/>
                </a:lnTo>
                <a:cubicBezTo>
                  <a:pt x="229997" y="2866644"/>
                  <a:pt x="0" y="2641981"/>
                  <a:pt x="0" y="2363470"/>
                </a:cubicBezTo>
                <a:lnTo>
                  <a:pt x="0" y="503174"/>
                </a:lnTo>
                <a:lnTo>
                  <a:pt x="38100" y="503174"/>
                </a:lnTo>
                <a:lnTo>
                  <a:pt x="0" y="503174"/>
                </a:lnTo>
                <a:moveTo>
                  <a:pt x="76200" y="503174"/>
                </a:moveTo>
                <a:lnTo>
                  <a:pt x="76200" y="2363470"/>
                </a:lnTo>
                <a:lnTo>
                  <a:pt x="38100" y="2363470"/>
                </a:lnTo>
                <a:lnTo>
                  <a:pt x="76200" y="2363470"/>
                </a:lnTo>
                <a:cubicBezTo>
                  <a:pt x="76200" y="2598547"/>
                  <a:pt x="270764" y="2790444"/>
                  <a:pt x="512191" y="2790444"/>
                </a:cubicBezTo>
                <a:lnTo>
                  <a:pt x="9364853" y="2790444"/>
                </a:lnTo>
                <a:cubicBezTo>
                  <a:pt x="9606280" y="2790444"/>
                  <a:pt x="9800844" y="2598547"/>
                  <a:pt x="9800844" y="2363470"/>
                </a:cubicBezTo>
                <a:lnTo>
                  <a:pt x="9800844" y="503174"/>
                </a:lnTo>
                <a:cubicBezTo>
                  <a:pt x="9800844" y="268097"/>
                  <a:pt x="9606280" y="76200"/>
                  <a:pt x="9364853" y="76200"/>
                </a:cubicBezTo>
                <a:lnTo>
                  <a:pt x="512191" y="76200"/>
                </a:lnTo>
                <a:lnTo>
                  <a:pt x="512191" y="38100"/>
                </a:lnTo>
                <a:lnTo>
                  <a:pt x="512191" y="76200"/>
                </a:lnTo>
                <a:cubicBezTo>
                  <a:pt x="270764" y="76200"/>
                  <a:pt x="76200" y="268097"/>
                  <a:pt x="76200" y="503174"/>
                </a:cubicBezTo>
                <a:close/>
              </a:path>
            </a:pathLst>
          </a:custGeom>
          <a:solidFill>
            <a:srgbClr val="115CF9"/>
          </a:solidFill>
        </p:spPr>
      </p:sp>
      <p:sp>
        <p:nvSpPr>
          <p:cNvPr id="16" name="TextBox 16"/>
          <p:cNvSpPr txBox="1"/>
          <p:nvPr/>
        </p:nvSpPr>
        <p:spPr>
          <a:xfrm>
            <a:off x="1073291" y="2411787"/>
            <a:ext cx="4785150" cy="663258"/>
          </a:xfrm>
          <a:prstGeom prst="rect">
            <a:avLst/>
          </a:prstGeom>
        </p:spPr>
        <p:txBody>
          <a:bodyPr lIns="0" tIns="0" rIns="0" bIns="0" rtlCol="0" anchor="t">
            <a:spAutoFit/>
          </a:bodyPr>
          <a:lstStyle/>
          <a:p>
            <a:pPr algn="l">
              <a:lnSpc>
                <a:spcPts val="5999"/>
              </a:lnSpc>
            </a:pPr>
            <a:r>
              <a:rPr lang="en-US" sz="2400" b="1" dirty="0">
                <a:solidFill>
                  <a:srgbClr val="FFFFFF"/>
                </a:solidFill>
                <a:latin typeface="Poppins Bold"/>
                <a:ea typeface="Poppins Bold"/>
                <a:cs typeface="Poppins Bold"/>
                <a:sym typeface="Poppins Bold"/>
              </a:rPr>
              <a:t>•	Objective</a:t>
            </a:r>
          </a:p>
        </p:txBody>
      </p:sp>
      <p:sp>
        <p:nvSpPr>
          <p:cNvPr id="3" name="TextBox 16">
            <a:extLst>
              <a:ext uri="{FF2B5EF4-FFF2-40B4-BE49-F238E27FC236}">
                <a16:creationId xmlns:a16="http://schemas.microsoft.com/office/drawing/2014/main" id="{78089792-0103-44DD-5575-13C745AA9B50}"/>
              </a:ext>
            </a:extLst>
          </p:cNvPr>
          <p:cNvSpPr txBox="1"/>
          <p:nvPr/>
        </p:nvSpPr>
        <p:spPr>
          <a:xfrm>
            <a:off x="1095414" y="4792539"/>
            <a:ext cx="4785150" cy="673582"/>
          </a:xfrm>
          <a:prstGeom prst="rect">
            <a:avLst/>
          </a:prstGeom>
        </p:spPr>
        <p:txBody>
          <a:bodyPr lIns="0" tIns="0" rIns="0" bIns="0" rtlCol="0" anchor="t">
            <a:spAutoFit/>
          </a:bodyPr>
          <a:lstStyle/>
          <a:p>
            <a:pPr algn="l">
              <a:lnSpc>
                <a:spcPts val="5999"/>
              </a:lnSpc>
            </a:pPr>
            <a:r>
              <a:rPr lang="en-US" sz="2400" b="1" dirty="0">
                <a:solidFill>
                  <a:schemeClr val="bg1"/>
                </a:solidFill>
                <a:latin typeface="Poppins Bold" panose="020B0604020202020204" charset="0"/>
                <a:ea typeface="Poppins Bold"/>
                <a:cs typeface="Poppins Bold" panose="020B0604020202020204" charset="0"/>
                <a:sym typeface="Poppins Bold"/>
              </a:rPr>
              <a:t>•	</a:t>
            </a:r>
            <a:r>
              <a:rPr lang="en-US" sz="2400" b="1" spc="-5" dirty="0">
                <a:solidFill>
                  <a:schemeClr val="bg1"/>
                </a:solidFill>
                <a:effectLst/>
                <a:latin typeface="Poppins Bold" panose="020B0604020202020204" charset="0"/>
                <a:ea typeface="Trebuchet MS" panose="020B0603020202020204" pitchFamily="34" charset="0"/>
                <a:cs typeface="Poppins Bold" panose="020B0604020202020204" charset="0"/>
              </a:rPr>
              <a:t>Scope</a:t>
            </a:r>
            <a:r>
              <a:rPr lang="en-US" sz="2400" b="1" spc="-110" dirty="0">
                <a:solidFill>
                  <a:schemeClr val="bg1"/>
                </a:solidFill>
                <a:effectLst/>
                <a:latin typeface="Poppins Bold" panose="020B0604020202020204" charset="0"/>
                <a:ea typeface="Trebuchet MS" panose="020B0603020202020204" pitchFamily="34" charset="0"/>
                <a:cs typeface="Poppins Bold" panose="020B0604020202020204" charset="0"/>
              </a:rPr>
              <a:t> </a:t>
            </a:r>
            <a:r>
              <a:rPr lang="en-US" sz="2400" b="1" spc="-5" dirty="0">
                <a:solidFill>
                  <a:schemeClr val="bg1"/>
                </a:solidFill>
                <a:effectLst/>
                <a:latin typeface="Poppins Bold" panose="020B0604020202020204" charset="0"/>
                <a:ea typeface="Trebuchet MS" panose="020B0603020202020204" pitchFamily="34" charset="0"/>
                <a:cs typeface="Poppins Bold" panose="020B0604020202020204" charset="0"/>
              </a:rPr>
              <a:t>of</a:t>
            </a:r>
            <a:r>
              <a:rPr lang="en-US" sz="2400" b="1" spc="-100" dirty="0">
                <a:solidFill>
                  <a:schemeClr val="bg1"/>
                </a:solidFill>
                <a:effectLst/>
                <a:latin typeface="Poppins Bold" panose="020B0604020202020204" charset="0"/>
                <a:ea typeface="Trebuchet MS" panose="020B0603020202020204" pitchFamily="34" charset="0"/>
                <a:cs typeface="Poppins Bold" panose="020B0604020202020204" charset="0"/>
              </a:rPr>
              <a:t> </a:t>
            </a:r>
            <a:r>
              <a:rPr lang="en-US" sz="2400" b="1" spc="-5" dirty="0">
                <a:solidFill>
                  <a:schemeClr val="bg1"/>
                </a:solidFill>
                <a:effectLst/>
                <a:latin typeface="Poppins Bold" panose="020B0604020202020204" charset="0"/>
                <a:ea typeface="Trebuchet MS" panose="020B0603020202020204" pitchFamily="34" charset="0"/>
                <a:cs typeface="Poppins Bold" panose="020B0604020202020204" charset="0"/>
              </a:rPr>
              <a:t>Work</a:t>
            </a:r>
            <a:endParaRPr lang="en-US" sz="2400" b="1" dirty="0">
              <a:solidFill>
                <a:schemeClr val="bg1"/>
              </a:solidFill>
              <a:latin typeface="Poppins Bold" panose="020B0604020202020204" charset="0"/>
              <a:ea typeface="Poppins Bold"/>
              <a:cs typeface="Poppins Bold" panose="020B0604020202020204" charset="0"/>
              <a:sym typeface="Poppins Bold"/>
            </a:endParaRPr>
          </a:p>
        </p:txBody>
      </p:sp>
      <p:sp>
        <p:nvSpPr>
          <p:cNvPr id="5" name="TextBox 16">
            <a:extLst>
              <a:ext uri="{FF2B5EF4-FFF2-40B4-BE49-F238E27FC236}">
                <a16:creationId xmlns:a16="http://schemas.microsoft.com/office/drawing/2014/main" id="{9BCA27F7-9B8B-C4DE-D239-3E73CE5EA1D4}"/>
              </a:ext>
            </a:extLst>
          </p:cNvPr>
          <p:cNvSpPr txBox="1"/>
          <p:nvPr/>
        </p:nvSpPr>
        <p:spPr>
          <a:xfrm>
            <a:off x="1107704" y="6681256"/>
            <a:ext cx="4785150" cy="663258"/>
          </a:xfrm>
          <a:prstGeom prst="rect">
            <a:avLst/>
          </a:prstGeom>
        </p:spPr>
        <p:txBody>
          <a:bodyPr lIns="0" tIns="0" rIns="0" bIns="0" rtlCol="0" anchor="t">
            <a:spAutoFit/>
          </a:bodyPr>
          <a:lstStyle/>
          <a:p>
            <a:pPr>
              <a:lnSpc>
                <a:spcPts val="5999"/>
              </a:lnSpc>
            </a:pPr>
            <a:r>
              <a:rPr lang="en-US" sz="2400" b="1" dirty="0">
                <a:solidFill>
                  <a:schemeClr val="bg1"/>
                </a:solidFill>
                <a:latin typeface="Poppins Bold" panose="020B0604020202020204" charset="0"/>
                <a:ea typeface="Poppins Bold"/>
                <a:cs typeface="Poppins Bold" panose="020B0604020202020204" charset="0"/>
                <a:sym typeface="Poppins Bold"/>
              </a:rPr>
              <a:t>•	</a:t>
            </a:r>
            <a:r>
              <a:rPr lang="en-US" sz="2400" dirty="0">
                <a:solidFill>
                  <a:schemeClr val="bg1"/>
                </a:solidFill>
                <a:effectLst/>
                <a:latin typeface="Poppins Bold" panose="020B0604020202020204" charset="0"/>
                <a:ea typeface="Aptos" panose="020B0004020202020204" pitchFamily="34" charset="0"/>
                <a:cs typeface="Poppins Bold" panose="020B0604020202020204" charset="0"/>
              </a:rPr>
              <a:t>Expected</a:t>
            </a:r>
            <a:r>
              <a:rPr lang="en-US" sz="2400" b="1" dirty="0">
                <a:solidFill>
                  <a:schemeClr val="bg1"/>
                </a:solidFill>
                <a:effectLst/>
                <a:latin typeface="Poppins Bold" panose="020B0604020202020204" charset="0"/>
                <a:ea typeface="Aptos" panose="020B0004020202020204" pitchFamily="34" charset="0"/>
                <a:cs typeface="Poppins Bold" panose="020B0604020202020204" charset="0"/>
              </a:rPr>
              <a:t> </a:t>
            </a:r>
            <a:r>
              <a:rPr lang="en-US" sz="2400" dirty="0">
                <a:solidFill>
                  <a:schemeClr val="bg1"/>
                </a:solidFill>
                <a:effectLst/>
                <a:latin typeface="Poppins Bold" panose="020B0604020202020204" charset="0"/>
                <a:ea typeface="Aptos" panose="020B0004020202020204" pitchFamily="34" charset="0"/>
                <a:cs typeface="Poppins Bold" panose="020B0604020202020204" charset="0"/>
              </a:rPr>
              <a:t>Outcomes</a:t>
            </a:r>
            <a:endParaRPr lang="en-US" sz="2400" dirty="0">
              <a:solidFill>
                <a:schemeClr val="bg1"/>
              </a:solidFill>
              <a:latin typeface="Poppins Bold" panose="020B0604020202020204" charset="0"/>
              <a:cs typeface="Poppins Bold" panose="020B0604020202020204" charset="0"/>
            </a:endParaRPr>
          </a:p>
        </p:txBody>
      </p:sp>
      <p:grpSp>
        <p:nvGrpSpPr>
          <p:cNvPr id="11" name="Group 10">
            <a:extLst>
              <a:ext uri="{FF2B5EF4-FFF2-40B4-BE49-F238E27FC236}">
                <a16:creationId xmlns:a16="http://schemas.microsoft.com/office/drawing/2014/main" id="{1C71322F-3239-8F5D-C7E1-8F2927FC35D9}"/>
              </a:ext>
            </a:extLst>
          </p:cNvPr>
          <p:cNvGrpSpPr/>
          <p:nvPr/>
        </p:nvGrpSpPr>
        <p:grpSpPr>
          <a:xfrm>
            <a:off x="15468600" y="190500"/>
            <a:ext cx="2616918" cy="1959514"/>
            <a:chOff x="15087599" y="190500"/>
            <a:chExt cx="2997919" cy="2209800"/>
          </a:xfrm>
        </p:grpSpPr>
        <p:sp>
          <p:nvSpPr>
            <p:cNvPr id="12" name="Rectangle: Rounded Corners 11">
              <a:extLst>
                <a:ext uri="{FF2B5EF4-FFF2-40B4-BE49-F238E27FC236}">
                  <a16:creationId xmlns:a16="http://schemas.microsoft.com/office/drawing/2014/main" id="{3C776468-080C-2C35-1161-20FB2F0B14BE}"/>
                </a:ext>
              </a:extLst>
            </p:cNvPr>
            <p:cNvSpPr/>
            <p:nvPr/>
          </p:nvSpPr>
          <p:spPr>
            <a:xfrm>
              <a:off x="15087599" y="190500"/>
              <a:ext cx="2997919" cy="22098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1522227-D2AA-0F33-E023-18480A83205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355147" y="190500"/>
              <a:ext cx="2462822" cy="2068791"/>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243E">
                <a:alpha val="100000"/>
              </a:srgbClr>
            </a:gs>
            <a:gs pos="100000">
              <a:srgbClr val="312962">
                <a:alpha val="100000"/>
              </a:srgbClr>
            </a:gs>
          </a:gsLst>
          <a:lin ang="10800025"/>
        </a:gradFill>
        <a:effectLst/>
      </p:bgPr>
    </p:bg>
    <p:spTree>
      <p:nvGrpSpPr>
        <p:cNvPr id="1" name=""/>
        <p:cNvGrpSpPr/>
        <p:nvPr/>
      </p:nvGrpSpPr>
      <p:grpSpPr>
        <a:xfrm>
          <a:off x="0" y="0"/>
          <a:ext cx="0" cy="0"/>
          <a:chOff x="0" y="0"/>
          <a:chExt cx="0" cy="0"/>
        </a:xfrm>
      </p:grpSpPr>
      <p:sp>
        <p:nvSpPr>
          <p:cNvPr id="2" name="Freeform 2"/>
          <p:cNvSpPr/>
          <p:nvPr/>
        </p:nvSpPr>
        <p:spPr>
          <a:xfrm>
            <a:off x="10514973" y="-9"/>
            <a:ext cx="7773030" cy="6534096"/>
          </a:xfrm>
          <a:custGeom>
            <a:avLst/>
            <a:gdLst/>
            <a:ahLst/>
            <a:cxnLst/>
            <a:rect l="l" t="t" r="r" b="b"/>
            <a:pathLst>
              <a:path w="7773030" h="6534096">
                <a:moveTo>
                  <a:pt x="0" y="0"/>
                </a:moveTo>
                <a:lnTo>
                  <a:pt x="7773030" y="0"/>
                </a:lnTo>
                <a:lnTo>
                  <a:pt x="7773030" y="6534096"/>
                </a:lnTo>
                <a:lnTo>
                  <a:pt x="0" y="65340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TextBox 15"/>
          <p:cNvSpPr txBox="1"/>
          <p:nvPr/>
        </p:nvSpPr>
        <p:spPr>
          <a:xfrm>
            <a:off x="6297561" y="11869"/>
            <a:ext cx="5486400" cy="615553"/>
          </a:xfrm>
          <a:prstGeom prst="rect">
            <a:avLst/>
          </a:prstGeom>
        </p:spPr>
        <p:txBody>
          <a:bodyPr wrap="square" lIns="0" tIns="0" rIns="0" bIns="0" rtlCol="0" anchor="t">
            <a:spAutoFit/>
          </a:bodyPr>
          <a:lstStyle/>
          <a:p>
            <a:r>
              <a:rPr lang="en-US" sz="4000" b="1" dirty="0">
                <a:solidFill>
                  <a:schemeClr val="bg1"/>
                </a:solidFill>
                <a:effectLst/>
                <a:latin typeface="Aptos" panose="020B0004020202020204" pitchFamily="34" charset="0"/>
                <a:ea typeface="Aptos" panose="020B0004020202020204" pitchFamily="34" charset="0"/>
                <a:cs typeface="Arial" panose="020B0604020202020204" pitchFamily="34" charset="0"/>
              </a:rPr>
              <a:t>Description of Dataset</a:t>
            </a:r>
            <a:endParaRPr lang="en-US" sz="4000" b="1" dirty="0">
              <a:solidFill>
                <a:schemeClr val="bg1"/>
              </a:solidFill>
            </a:endParaRPr>
          </a:p>
        </p:txBody>
      </p:sp>
      <p:sp>
        <p:nvSpPr>
          <p:cNvPr id="7" name="Freeform 5"/>
          <p:cNvSpPr/>
          <p:nvPr/>
        </p:nvSpPr>
        <p:spPr>
          <a:xfrm>
            <a:off x="477611" y="659565"/>
            <a:ext cx="17505589" cy="9557611"/>
          </a:xfrm>
          <a:custGeom>
            <a:avLst/>
            <a:gdLst/>
            <a:ahLst/>
            <a:cxnLst/>
            <a:rect l="l" t="t" r="r" b="b"/>
            <a:pathLst>
              <a:path w="3012821" h="2852801">
                <a:moveTo>
                  <a:pt x="0" y="475488"/>
                </a:moveTo>
                <a:cubicBezTo>
                  <a:pt x="0" y="212852"/>
                  <a:pt x="212852" y="0"/>
                  <a:pt x="475488" y="0"/>
                </a:cubicBezTo>
                <a:lnTo>
                  <a:pt x="2537333" y="0"/>
                </a:lnTo>
                <a:cubicBezTo>
                  <a:pt x="2799969" y="0"/>
                  <a:pt x="3012821" y="212852"/>
                  <a:pt x="3012821" y="475488"/>
                </a:cubicBezTo>
                <a:lnTo>
                  <a:pt x="3012821" y="2377313"/>
                </a:lnTo>
                <a:cubicBezTo>
                  <a:pt x="3012821" y="2639949"/>
                  <a:pt x="2799969" y="2852801"/>
                  <a:pt x="2537333" y="2852801"/>
                </a:cubicBezTo>
                <a:lnTo>
                  <a:pt x="475488" y="2852801"/>
                </a:lnTo>
                <a:cubicBezTo>
                  <a:pt x="212852" y="2852801"/>
                  <a:pt x="0" y="2639949"/>
                  <a:pt x="0" y="2377313"/>
                </a:cubicBezTo>
                <a:close/>
              </a:path>
            </a:pathLst>
          </a:custGeom>
          <a:gradFill rotWithShape="1">
            <a:gsLst>
              <a:gs pos="0">
                <a:srgbClr val="115CF9">
                  <a:alpha val="100000"/>
                </a:srgbClr>
              </a:gs>
              <a:gs pos="80000">
                <a:srgbClr val="312962">
                  <a:alpha val="100000"/>
                </a:srgbClr>
              </a:gs>
              <a:gs pos="100000">
                <a:srgbClr val="312962">
                  <a:alpha val="100000"/>
                </a:srgbClr>
              </a:gs>
            </a:gsLst>
            <a:lin ang="5400739"/>
          </a:gradFill>
        </p:spPr>
      </p:sp>
      <p:sp>
        <p:nvSpPr>
          <p:cNvPr id="11" name="TextBox 10">
            <a:extLst>
              <a:ext uri="{FF2B5EF4-FFF2-40B4-BE49-F238E27FC236}">
                <a16:creationId xmlns:a16="http://schemas.microsoft.com/office/drawing/2014/main" id="{D7EC8EE7-D3D8-14D3-3DE1-63F4B6D32AD3}"/>
              </a:ext>
            </a:extLst>
          </p:cNvPr>
          <p:cNvSpPr txBox="1"/>
          <p:nvPr/>
        </p:nvSpPr>
        <p:spPr>
          <a:xfrm>
            <a:off x="1478923" y="1144896"/>
            <a:ext cx="15502962" cy="954107"/>
          </a:xfrm>
          <a:prstGeom prst="rect">
            <a:avLst/>
          </a:prstGeom>
          <a:noFill/>
        </p:spPr>
        <p:txBody>
          <a:bodyPr wrap="none" rtlCol="0">
            <a:spAutoFit/>
          </a:bodyPr>
          <a:lstStyle/>
          <a:p>
            <a:pPr algn="ctr"/>
            <a:r>
              <a:rPr lang="en-US" sz="2800" b="1" i="0" dirty="0">
                <a:solidFill>
                  <a:schemeClr val="bg1">
                    <a:lumMod val="95000"/>
                  </a:schemeClr>
                </a:solidFill>
                <a:effectLst/>
                <a:latin typeface="Lato" panose="020F0502020204030203" pitchFamily="34" charset="0"/>
              </a:rPr>
              <a:t>Sales data for an electronics retailer, including tables containing information about transactions, </a:t>
            </a:r>
          </a:p>
          <a:p>
            <a:pPr algn="ctr"/>
            <a:r>
              <a:rPr lang="en-US" sz="2800" b="1" i="0" dirty="0">
                <a:solidFill>
                  <a:schemeClr val="bg1">
                    <a:lumMod val="95000"/>
                  </a:schemeClr>
                </a:solidFill>
                <a:effectLst/>
                <a:latin typeface="Lato" panose="020F0502020204030203" pitchFamily="34" charset="0"/>
              </a:rPr>
              <a:t>products,</a:t>
            </a:r>
            <a:r>
              <a:rPr lang="en-US" sz="2800" b="1" dirty="0">
                <a:solidFill>
                  <a:schemeClr val="bg1">
                    <a:lumMod val="95000"/>
                  </a:schemeClr>
                </a:solidFill>
                <a:latin typeface="Lato" panose="020F0502020204030203" pitchFamily="34" charset="0"/>
              </a:rPr>
              <a:t> </a:t>
            </a:r>
            <a:r>
              <a:rPr lang="en-US" sz="2800" b="1" i="0" dirty="0">
                <a:solidFill>
                  <a:schemeClr val="bg1">
                    <a:lumMod val="95000"/>
                  </a:schemeClr>
                </a:solidFill>
                <a:effectLst/>
                <a:latin typeface="Lato" panose="020F0502020204030203" pitchFamily="34" charset="0"/>
              </a:rPr>
              <a:t>customers, stores and currency exchange rates.</a:t>
            </a:r>
          </a:p>
        </p:txBody>
      </p:sp>
      <p:sp>
        <p:nvSpPr>
          <p:cNvPr id="12" name="TextBox 11">
            <a:extLst>
              <a:ext uri="{FF2B5EF4-FFF2-40B4-BE49-F238E27FC236}">
                <a16:creationId xmlns:a16="http://schemas.microsoft.com/office/drawing/2014/main" id="{99A44408-0439-4138-4EAE-E55D04C5D3A6}"/>
              </a:ext>
            </a:extLst>
          </p:cNvPr>
          <p:cNvSpPr txBox="1"/>
          <p:nvPr/>
        </p:nvSpPr>
        <p:spPr>
          <a:xfrm>
            <a:off x="6324600" y="645344"/>
            <a:ext cx="4640758" cy="584775"/>
          </a:xfrm>
          <a:prstGeom prst="rect">
            <a:avLst/>
          </a:prstGeom>
          <a:noFill/>
        </p:spPr>
        <p:txBody>
          <a:bodyPr wrap="none" rtlCol="0">
            <a:spAutoFit/>
          </a:bodyPr>
          <a:lstStyle/>
          <a:p>
            <a:r>
              <a:rPr lang="en-US" sz="3200" b="1" i="0" dirty="0">
                <a:solidFill>
                  <a:schemeClr val="accent6">
                    <a:lumMod val="75000"/>
                  </a:schemeClr>
                </a:solidFill>
                <a:effectLst/>
                <a:latin typeface="+mj-lt"/>
              </a:rPr>
              <a:t>Global Electronics Retailer</a:t>
            </a:r>
          </a:p>
        </p:txBody>
      </p:sp>
      <p:pic>
        <p:nvPicPr>
          <p:cNvPr id="14" name="Picture 13">
            <a:extLst>
              <a:ext uri="{FF2B5EF4-FFF2-40B4-BE49-F238E27FC236}">
                <a16:creationId xmlns:a16="http://schemas.microsoft.com/office/drawing/2014/main" id="{13591844-1B52-B2B6-F4C0-912BCC11A6FF}"/>
              </a:ext>
            </a:extLst>
          </p:cNvPr>
          <p:cNvPicPr>
            <a:picLocks noChangeAspect="1"/>
          </p:cNvPicPr>
          <p:nvPr/>
        </p:nvPicPr>
        <p:blipFill>
          <a:blip r:embed="rId5"/>
          <a:stretch>
            <a:fillRect/>
          </a:stretch>
        </p:blipFill>
        <p:spPr>
          <a:xfrm>
            <a:off x="609600" y="2106114"/>
            <a:ext cx="17200789" cy="7914185"/>
          </a:xfrm>
          <a:prstGeom prst="rect">
            <a:avLst/>
          </a:prstGeom>
        </p:spPr>
      </p:pic>
    </p:spTree>
    <p:extLst>
      <p:ext uri="{BB962C8B-B14F-4D97-AF65-F5344CB8AC3E}">
        <p14:creationId xmlns:p14="http://schemas.microsoft.com/office/powerpoint/2010/main" val="2339459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243E">
                <a:alpha val="100000"/>
              </a:srgbClr>
            </a:gs>
            <a:gs pos="100000">
              <a:srgbClr val="312962">
                <a:alpha val="100000"/>
              </a:srgbClr>
            </a:gs>
          </a:gsLst>
          <a:lin ang="10800025"/>
        </a:gradFill>
        <a:effectLst/>
      </p:bgPr>
    </p:bg>
    <p:spTree>
      <p:nvGrpSpPr>
        <p:cNvPr id="1" name=""/>
        <p:cNvGrpSpPr/>
        <p:nvPr/>
      </p:nvGrpSpPr>
      <p:grpSpPr>
        <a:xfrm>
          <a:off x="0" y="0"/>
          <a:ext cx="0" cy="0"/>
          <a:chOff x="0" y="0"/>
          <a:chExt cx="0" cy="0"/>
        </a:xfrm>
      </p:grpSpPr>
      <p:sp>
        <p:nvSpPr>
          <p:cNvPr id="2" name="Freeform 2"/>
          <p:cNvSpPr/>
          <p:nvPr/>
        </p:nvSpPr>
        <p:spPr>
          <a:xfrm>
            <a:off x="10514973" y="-9"/>
            <a:ext cx="7773030" cy="6534096"/>
          </a:xfrm>
          <a:custGeom>
            <a:avLst/>
            <a:gdLst/>
            <a:ahLst/>
            <a:cxnLst/>
            <a:rect l="l" t="t" r="r" b="b"/>
            <a:pathLst>
              <a:path w="7773030" h="6534096">
                <a:moveTo>
                  <a:pt x="0" y="0"/>
                </a:moveTo>
                <a:lnTo>
                  <a:pt x="7773030" y="0"/>
                </a:lnTo>
                <a:lnTo>
                  <a:pt x="7773030" y="6534096"/>
                </a:lnTo>
                <a:lnTo>
                  <a:pt x="0" y="65340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5"/>
          <p:cNvSpPr/>
          <p:nvPr/>
        </p:nvSpPr>
        <p:spPr>
          <a:xfrm>
            <a:off x="477611" y="266701"/>
            <a:ext cx="17505589" cy="9950475"/>
          </a:xfrm>
          <a:custGeom>
            <a:avLst/>
            <a:gdLst/>
            <a:ahLst/>
            <a:cxnLst/>
            <a:rect l="l" t="t" r="r" b="b"/>
            <a:pathLst>
              <a:path w="3012821" h="2852801">
                <a:moveTo>
                  <a:pt x="0" y="475488"/>
                </a:moveTo>
                <a:cubicBezTo>
                  <a:pt x="0" y="212852"/>
                  <a:pt x="212852" y="0"/>
                  <a:pt x="475488" y="0"/>
                </a:cubicBezTo>
                <a:lnTo>
                  <a:pt x="2537333" y="0"/>
                </a:lnTo>
                <a:cubicBezTo>
                  <a:pt x="2799969" y="0"/>
                  <a:pt x="3012821" y="212852"/>
                  <a:pt x="3012821" y="475488"/>
                </a:cubicBezTo>
                <a:lnTo>
                  <a:pt x="3012821" y="2377313"/>
                </a:lnTo>
                <a:cubicBezTo>
                  <a:pt x="3012821" y="2639949"/>
                  <a:pt x="2799969" y="2852801"/>
                  <a:pt x="2537333" y="2852801"/>
                </a:cubicBezTo>
                <a:lnTo>
                  <a:pt x="475488" y="2852801"/>
                </a:lnTo>
                <a:cubicBezTo>
                  <a:pt x="212852" y="2852801"/>
                  <a:pt x="0" y="2639949"/>
                  <a:pt x="0" y="2377313"/>
                </a:cubicBezTo>
                <a:close/>
              </a:path>
            </a:pathLst>
          </a:custGeom>
          <a:gradFill rotWithShape="1">
            <a:gsLst>
              <a:gs pos="0">
                <a:srgbClr val="115CF9">
                  <a:alpha val="100000"/>
                </a:srgbClr>
              </a:gs>
              <a:gs pos="80000">
                <a:srgbClr val="312962">
                  <a:alpha val="100000"/>
                </a:srgbClr>
              </a:gs>
              <a:gs pos="100000">
                <a:srgbClr val="312962">
                  <a:alpha val="100000"/>
                </a:srgbClr>
              </a:gs>
            </a:gsLst>
            <a:lin ang="5400739"/>
          </a:gradFill>
        </p:spPr>
      </p:sp>
      <p:pic>
        <p:nvPicPr>
          <p:cNvPr id="4" name="Picture 3">
            <a:extLst>
              <a:ext uri="{FF2B5EF4-FFF2-40B4-BE49-F238E27FC236}">
                <a16:creationId xmlns:a16="http://schemas.microsoft.com/office/drawing/2014/main" id="{8626917F-C238-0122-C345-869F95A441A4}"/>
              </a:ext>
            </a:extLst>
          </p:cNvPr>
          <p:cNvPicPr>
            <a:picLocks noChangeAspect="1"/>
          </p:cNvPicPr>
          <p:nvPr/>
        </p:nvPicPr>
        <p:blipFill>
          <a:blip r:embed="rId5"/>
          <a:stretch>
            <a:fillRect/>
          </a:stretch>
        </p:blipFill>
        <p:spPr>
          <a:xfrm>
            <a:off x="594365" y="218769"/>
            <a:ext cx="17216023" cy="9950475"/>
          </a:xfrm>
          <a:prstGeom prst="rect">
            <a:avLst/>
          </a:prstGeom>
        </p:spPr>
      </p:pic>
    </p:spTree>
    <p:extLst>
      <p:ext uri="{BB962C8B-B14F-4D97-AF65-F5344CB8AC3E}">
        <p14:creationId xmlns:p14="http://schemas.microsoft.com/office/powerpoint/2010/main" val="613661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243E">
                <a:alpha val="100000"/>
              </a:srgbClr>
            </a:gs>
            <a:gs pos="100000">
              <a:srgbClr val="312962">
                <a:alpha val="100000"/>
              </a:srgbClr>
            </a:gs>
          </a:gsLst>
          <a:lin ang="10800025"/>
        </a:gradFill>
        <a:effectLst/>
      </p:bgPr>
    </p:bg>
    <p:spTree>
      <p:nvGrpSpPr>
        <p:cNvPr id="1" name=""/>
        <p:cNvGrpSpPr/>
        <p:nvPr/>
      </p:nvGrpSpPr>
      <p:grpSpPr>
        <a:xfrm>
          <a:off x="0" y="0"/>
          <a:ext cx="0" cy="0"/>
          <a:chOff x="0" y="0"/>
          <a:chExt cx="0" cy="0"/>
        </a:xfrm>
      </p:grpSpPr>
      <p:sp>
        <p:nvSpPr>
          <p:cNvPr id="24" name="Freeform 5">
            <a:extLst>
              <a:ext uri="{FF2B5EF4-FFF2-40B4-BE49-F238E27FC236}">
                <a16:creationId xmlns:a16="http://schemas.microsoft.com/office/drawing/2014/main" id="{3E937C33-4AA3-B0B5-FAC7-547BA8DB472D}"/>
              </a:ext>
            </a:extLst>
          </p:cNvPr>
          <p:cNvSpPr/>
          <p:nvPr/>
        </p:nvSpPr>
        <p:spPr>
          <a:xfrm>
            <a:off x="671035" y="6919819"/>
            <a:ext cx="16778753" cy="2484042"/>
          </a:xfrm>
          <a:custGeom>
            <a:avLst/>
            <a:gdLst/>
            <a:ahLst/>
            <a:cxnLst/>
            <a:rect l="l" t="t" r="r" b="b"/>
            <a:pathLst>
              <a:path w="3012821" h="2852801">
                <a:moveTo>
                  <a:pt x="0" y="475488"/>
                </a:moveTo>
                <a:cubicBezTo>
                  <a:pt x="0" y="212852"/>
                  <a:pt x="212852" y="0"/>
                  <a:pt x="475488" y="0"/>
                </a:cubicBezTo>
                <a:lnTo>
                  <a:pt x="2537333" y="0"/>
                </a:lnTo>
                <a:cubicBezTo>
                  <a:pt x="2799969" y="0"/>
                  <a:pt x="3012821" y="212852"/>
                  <a:pt x="3012821" y="475488"/>
                </a:cubicBezTo>
                <a:lnTo>
                  <a:pt x="3012821" y="2377313"/>
                </a:lnTo>
                <a:cubicBezTo>
                  <a:pt x="3012821" y="2639949"/>
                  <a:pt x="2799969" y="2852801"/>
                  <a:pt x="2537333" y="2852801"/>
                </a:cubicBezTo>
                <a:lnTo>
                  <a:pt x="475488" y="2852801"/>
                </a:lnTo>
                <a:cubicBezTo>
                  <a:pt x="212852" y="2852801"/>
                  <a:pt x="0" y="2639949"/>
                  <a:pt x="0" y="2377313"/>
                </a:cubicBezTo>
                <a:close/>
              </a:path>
            </a:pathLst>
          </a:custGeom>
          <a:gradFill rotWithShape="1">
            <a:gsLst>
              <a:gs pos="0">
                <a:srgbClr val="115CF9">
                  <a:alpha val="100000"/>
                </a:srgbClr>
              </a:gs>
              <a:gs pos="80000">
                <a:srgbClr val="312962">
                  <a:alpha val="100000"/>
                </a:srgbClr>
              </a:gs>
              <a:gs pos="100000">
                <a:srgbClr val="312962">
                  <a:alpha val="100000"/>
                </a:srgbClr>
              </a:gs>
            </a:gsLst>
            <a:lin ang="5400739"/>
          </a:gradFill>
        </p:spPr>
      </p:sp>
      <p:sp>
        <p:nvSpPr>
          <p:cNvPr id="23" name="Freeform 5">
            <a:extLst>
              <a:ext uri="{FF2B5EF4-FFF2-40B4-BE49-F238E27FC236}">
                <a16:creationId xmlns:a16="http://schemas.microsoft.com/office/drawing/2014/main" id="{7841AF98-2DF1-B44D-0F66-FC9A9A928E31}"/>
              </a:ext>
            </a:extLst>
          </p:cNvPr>
          <p:cNvSpPr/>
          <p:nvPr/>
        </p:nvSpPr>
        <p:spPr>
          <a:xfrm>
            <a:off x="459834" y="4228378"/>
            <a:ext cx="16778753" cy="2484042"/>
          </a:xfrm>
          <a:custGeom>
            <a:avLst/>
            <a:gdLst/>
            <a:ahLst/>
            <a:cxnLst/>
            <a:rect l="l" t="t" r="r" b="b"/>
            <a:pathLst>
              <a:path w="3012821" h="2852801">
                <a:moveTo>
                  <a:pt x="0" y="475488"/>
                </a:moveTo>
                <a:cubicBezTo>
                  <a:pt x="0" y="212852"/>
                  <a:pt x="212852" y="0"/>
                  <a:pt x="475488" y="0"/>
                </a:cubicBezTo>
                <a:lnTo>
                  <a:pt x="2537333" y="0"/>
                </a:lnTo>
                <a:cubicBezTo>
                  <a:pt x="2799969" y="0"/>
                  <a:pt x="3012821" y="212852"/>
                  <a:pt x="3012821" y="475488"/>
                </a:cubicBezTo>
                <a:lnTo>
                  <a:pt x="3012821" y="2377313"/>
                </a:lnTo>
                <a:cubicBezTo>
                  <a:pt x="3012821" y="2639949"/>
                  <a:pt x="2799969" y="2852801"/>
                  <a:pt x="2537333" y="2852801"/>
                </a:cubicBezTo>
                <a:lnTo>
                  <a:pt x="475488" y="2852801"/>
                </a:lnTo>
                <a:cubicBezTo>
                  <a:pt x="212852" y="2852801"/>
                  <a:pt x="0" y="2639949"/>
                  <a:pt x="0" y="2377313"/>
                </a:cubicBezTo>
                <a:close/>
              </a:path>
            </a:pathLst>
          </a:custGeom>
          <a:gradFill rotWithShape="1">
            <a:gsLst>
              <a:gs pos="0">
                <a:srgbClr val="115CF9">
                  <a:alpha val="100000"/>
                </a:srgbClr>
              </a:gs>
              <a:gs pos="80000">
                <a:srgbClr val="312962">
                  <a:alpha val="100000"/>
                </a:srgbClr>
              </a:gs>
              <a:gs pos="100000">
                <a:srgbClr val="312962">
                  <a:alpha val="100000"/>
                </a:srgbClr>
              </a:gs>
            </a:gsLst>
            <a:lin ang="5400739"/>
          </a:gradFill>
        </p:spPr>
      </p:sp>
      <p:sp>
        <p:nvSpPr>
          <p:cNvPr id="22" name="Freeform 5">
            <a:extLst>
              <a:ext uri="{FF2B5EF4-FFF2-40B4-BE49-F238E27FC236}">
                <a16:creationId xmlns:a16="http://schemas.microsoft.com/office/drawing/2014/main" id="{B15D1BEC-1677-A77C-F2F5-60879E572BE2}"/>
              </a:ext>
            </a:extLst>
          </p:cNvPr>
          <p:cNvSpPr/>
          <p:nvPr/>
        </p:nvSpPr>
        <p:spPr>
          <a:xfrm>
            <a:off x="656276" y="1782432"/>
            <a:ext cx="16778753" cy="2484042"/>
          </a:xfrm>
          <a:custGeom>
            <a:avLst/>
            <a:gdLst/>
            <a:ahLst/>
            <a:cxnLst/>
            <a:rect l="l" t="t" r="r" b="b"/>
            <a:pathLst>
              <a:path w="3012821" h="2852801">
                <a:moveTo>
                  <a:pt x="0" y="475488"/>
                </a:moveTo>
                <a:cubicBezTo>
                  <a:pt x="0" y="212852"/>
                  <a:pt x="212852" y="0"/>
                  <a:pt x="475488" y="0"/>
                </a:cubicBezTo>
                <a:lnTo>
                  <a:pt x="2537333" y="0"/>
                </a:lnTo>
                <a:cubicBezTo>
                  <a:pt x="2799969" y="0"/>
                  <a:pt x="3012821" y="212852"/>
                  <a:pt x="3012821" y="475488"/>
                </a:cubicBezTo>
                <a:lnTo>
                  <a:pt x="3012821" y="2377313"/>
                </a:lnTo>
                <a:cubicBezTo>
                  <a:pt x="3012821" y="2639949"/>
                  <a:pt x="2799969" y="2852801"/>
                  <a:pt x="2537333" y="2852801"/>
                </a:cubicBezTo>
                <a:lnTo>
                  <a:pt x="475488" y="2852801"/>
                </a:lnTo>
                <a:cubicBezTo>
                  <a:pt x="212852" y="2852801"/>
                  <a:pt x="0" y="2639949"/>
                  <a:pt x="0" y="2377313"/>
                </a:cubicBezTo>
                <a:close/>
              </a:path>
            </a:pathLst>
          </a:custGeom>
          <a:gradFill rotWithShape="1">
            <a:gsLst>
              <a:gs pos="0">
                <a:srgbClr val="115CF9">
                  <a:alpha val="100000"/>
                </a:srgbClr>
              </a:gs>
              <a:gs pos="80000">
                <a:srgbClr val="312962">
                  <a:alpha val="100000"/>
                </a:srgbClr>
              </a:gs>
              <a:gs pos="100000">
                <a:srgbClr val="312962">
                  <a:alpha val="100000"/>
                </a:srgbClr>
              </a:gs>
            </a:gsLst>
            <a:lin ang="5400739"/>
          </a:gradFill>
        </p:spPr>
      </p:sp>
      <p:sp>
        <p:nvSpPr>
          <p:cNvPr id="6" name="Freeform 6"/>
          <p:cNvSpPr/>
          <p:nvPr/>
        </p:nvSpPr>
        <p:spPr>
          <a:xfrm>
            <a:off x="294" y="-408"/>
            <a:ext cx="8647170" cy="10286864"/>
          </a:xfrm>
          <a:custGeom>
            <a:avLst/>
            <a:gdLst/>
            <a:ahLst/>
            <a:cxnLst/>
            <a:rect l="l" t="t" r="r" b="b"/>
            <a:pathLst>
              <a:path w="8647170" h="10286864">
                <a:moveTo>
                  <a:pt x="0" y="0"/>
                </a:moveTo>
                <a:lnTo>
                  <a:pt x="8647170" y="0"/>
                </a:lnTo>
                <a:lnTo>
                  <a:pt x="8647170" y="10286864"/>
                </a:lnTo>
                <a:lnTo>
                  <a:pt x="0" y="10286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9640844" y="-408"/>
            <a:ext cx="8647170" cy="10286864"/>
          </a:xfrm>
          <a:custGeom>
            <a:avLst/>
            <a:gdLst/>
            <a:ahLst/>
            <a:cxnLst/>
            <a:rect l="l" t="t" r="r" b="b"/>
            <a:pathLst>
              <a:path w="8647170" h="10286864">
                <a:moveTo>
                  <a:pt x="0" y="0"/>
                </a:moveTo>
                <a:lnTo>
                  <a:pt x="8647170" y="0"/>
                </a:lnTo>
                <a:lnTo>
                  <a:pt x="8647170" y="10286864"/>
                </a:lnTo>
                <a:lnTo>
                  <a:pt x="0" y="102868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2">
            <a:extLst>
              <a:ext uri="{FF2B5EF4-FFF2-40B4-BE49-F238E27FC236}">
                <a16:creationId xmlns:a16="http://schemas.microsoft.com/office/drawing/2014/main" id="{62537282-4659-2674-B063-E260260F674A}"/>
              </a:ext>
            </a:extLst>
          </p:cNvPr>
          <p:cNvSpPr/>
          <p:nvPr/>
        </p:nvSpPr>
        <p:spPr>
          <a:xfrm>
            <a:off x="10514973" y="-9"/>
            <a:ext cx="7773030" cy="6534096"/>
          </a:xfrm>
          <a:custGeom>
            <a:avLst/>
            <a:gdLst/>
            <a:ahLst/>
            <a:cxnLst/>
            <a:rect l="l" t="t" r="r" b="b"/>
            <a:pathLst>
              <a:path w="7773030" h="6534096">
                <a:moveTo>
                  <a:pt x="0" y="0"/>
                </a:moveTo>
                <a:lnTo>
                  <a:pt x="7773030" y="0"/>
                </a:lnTo>
                <a:lnTo>
                  <a:pt x="7773030" y="6534096"/>
                </a:lnTo>
                <a:lnTo>
                  <a:pt x="0" y="65340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TextBox 15">
            <a:extLst>
              <a:ext uri="{FF2B5EF4-FFF2-40B4-BE49-F238E27FC236}">
                <a16:creationId xmlns:a16="http://schemas.microsoft.com/office/drawing/2014/main" id="{787B2342-BB1D-F2B0-191E-66C4277AD819}"/>
              </a:ext>
            </a:extLst>
          </p:cNvPr>
          <p:cNvSpPr txBox="1"/>
          <p:nvPr/>
        </p:nvSpPr>
        <p:spPr>
          <a:xfrm>
            <a:off x="4789158" y="885889"/>
            <a:ext cx="9464870" cy="676211"/>
          </a:xfrm>
          <a:prstGeom prst="rect">
            <a:avLst/>
          </a:prstGeom>
        </p:spPr>
        <p:txBody>
          <a:bodyPr wrap="square" lIns="0" tIns="0" rIns="0" bIns="0" rtlCol="0" anchor="t">
            <a:spAutoFit/>
          </a:bodyPr>
          <a:lstStyle/>
          <a:p>
            <a:pPr algn="l">
              <a:lnSpc>
                <a:spcPts val="3359"/>
              </a:lnSpc>
            </a:pPr>
            <a:r>
              <a:rPr lang="en-US" sz="9600" dirty="0">
                <a:solidFill>
                  <a:schemeClr val="bg1"/>
                </a:solidFill>
                <a:effectLst/>
                <a:latin typeface="Aptos" panose="020B0004020202020204" pitchFamily="34" charset="0"/>
                <a:ea typeface="Aptos" panose="020B0004020202020204" pitchFamily="34" charset="0"/>
                <a:cs typeface="Arial" panose="020B0604020202020204" pitchFamily="34" charset="0"/>
              </a:rPr>
              <a:t>Project</a:t>
            </a:r>
            <a:r>
              <a:rPr lang="en-US" sz="7200" b="1" dirty="0">
                <a:effectLst/>
                <a:latin typeface="Aptos" panose="020B0004020202020204" pitchFamily="34" charset="0"/>
                <a:ea typeface="Aptos" panose="020B0004020202020204" pitchFamily="34" charset="0"/>
                <a:cs typeface="Arial" panose="020B0604020202020204" pitchFamily="34" charset="0"/>
              </a:rPr>
              <a:t> </a:t>
            </a:r>
            <a:r>
              <a:rPr lang="en-US" sz="9600" dirty="0">
                <a:solidFill>
                  <a:schemeClr val="bg1"/>
                </a:solidFill>
                <a:latin typeface="DM Sans" pitchFamily="2" charset="0"/>
                <a:cs typeface="Arial" panose="020B0604020202020204" pitchFamily="34" charset="0"/>
              </a:rPr>
              <a:t>Proposal</a:t>
            </a:r>
            <a:endParaRPr lang="en-US" sz="9600" dirty="0">
              <a:solidFill>
                <a:schemeClr val="bg1"/>
              </a:solidFill>
              <a:latin typeface="DM Sans" pitchFamily="2" charset="0"/>
              <a:cs typeface="Arial" panose="020B0604020202020204" pitchFamily="34" charset="0"/>
              <a:sym typeface="DM Sans"/>
            </a:endParaRPr>
          </a:p>
        </p:txBody>
      </p:sp>
      <p:sp>
        <p:nvSpPr>
          <p:cNvPr id="13" name="TextBox 16">
            <a:extLst>
              <a:ext uri="{FF2B5EF4-FFF2-40B4-BE49-F238E27FC236}">
                <a16:creationId xmlns:a16="http://schemas.microsoft.com/office/drawing/2014/main" id="{C4216EDC-1CF0-156E-A731-17C595595C08}"/>
              </a:ext>
            </a:extLst>
          </p:cNvPr>
          <p:cNvSpPr txBox="1"/>
          <p:nvPr/>
        </p:nvSpPr>
        <p:spPr>
          <a:xfrm>
            <a:off x="1073291" y="1780205"/>
            <a:ext cx="4785150" cy="663258"/>
          </a:xfrm>
          <a:prstGeom prst="rect">
            <a:avLst/>
          </a:prstGeom>
        </p:spPr>
        <p:txBody>
          <a:bodyPr lIns="0" tIns="0" rIns="0" bIns="0" rtlCol="0" anchor="t">
            <a:spAutoFit/>
          </a:bodyPr>
          <a:lstStyle/>
          <a:p>
            <a:pPr algn="l">
              <a:lnSpc>
                <a:spcPts val="5999"/>
              </a:lnSpc>
            </a:pPr>
            <a:r>
              <a:rPr lang="en-US" sz="2400" b="1" dirty="0">
                <a:solidFill>
                  <a:srgbClr val="FFFFFF"/>
                </a:solidFill>
                <a:latin typeface="Poppins Bold"/>
                <a:ea typeface="Poppins Bold"/>
                <a:cs typeface="Poppins Bold"/>
                <a:sym typeface="Poppins Bold"/>
              </a:rPr>
              <a:t>•	</a:t>
            </a:r>
            <a:r>
              <a:rPr lang="en-US" sz="2400" b="1" dirty="0">
                <a:solidFill>
                  <a:srgbClr val="FFFFFF"/>
                </a:solidFill>
                <a:latin typeface="Poppins Bold"/>
                <a:cs typeface="Poppins Bold"/>
              </a:rPr>
              <a:t>Title</a:t>
            </a:r>
            <a:endParaRPr lang="en-US" sz="2400" b="1" dirty="0">
              <a:solidFill>
                <a:srgbClr val="FFFFFF"/>
              </a:solidFill>
              <a:latin typeface="Poppins Bold"/>
              <a:cs typeface="Poppins Bold"/>
              <a:sym typeface="Poppins Bold"/>
            </a:endParaRPr>
          </a:p>
        </p:txBody>
      </p:sp>
      <p:sp>
        <p:nvSpPr>
          <p:cNvPr id="14" name="TextBox 17">
            <a:extLst>
              <a:ext uri="{FF2B5EF4-FFF2-40B4-BE49-F238E27FC236}">
                <a16:creationId xmlns:a16="http://schemas.microsoft.com/office/drawing/2014/main" id="{44C4DE91-070C-2B22-18AA-6CCEDEBF9F44}"/>
              </a:ext>
            </a:extLst>
          </p:cNvPr>
          <p:cNvSpPr txBox="1"/>
          <p:nvPr/>
        </p:nvSpPr>
        <p:spPr>
          <a:xfrm>
            <a:off x="2084436" y="2495551"/>
            <a:ext cx="14755761" cy="518988"/>
          </a:xfrm>
          <a:prstGeom prst="rect">
            <a:avLst/>
          </a:prstGeom>
        </p:spPr>
        <p:txBody>
          <a:bodyPr wrap="square" lIns="0" tIns="0" rIns="0" bIns="0" rtlCol="0" anchor="t">
            <a:spAutoFit/>
          </a:bodyPr>
          <a:lstStyle/>
          <a:p>
            <a:pPr marL="520700" marR="0" indent="0">
              <a:lnSpc>
                <a:spcPct val="115000"/>
              </a:lnSpc>
              <a:spcBef>
                <a:spcPts val="175"/>
              </a:spcBef>
              <a:spcAft>
                <a:spcPts val="0"/>
              </a:spcAft>
              <a:tabLst>
                <a:tab pos="520700" algn="l"/>
                <a:tab pos="521335" algn="l"/>
              </a:tabLst>
            </a:pPr>
            <a:r>
              <a:rPr lang="en-US" sz="3200" b="1" dirty="0">
                <a:solidFill>
                  <a:schemeClr val="bg1"/>
                </a:solidFill>
                <a:latin typeface="Trebuchet MS" panose="020B0603020202020204" pitchFamily="34" charset="0"/>
              </a:rPr>
              <a:t>Electronics Retailer Sales Analysis</a:t>
            </a:r>
          </a:p>
        </p:txBody>
      </p:sp>
      <p:sp>
        <p:nvSpPr>
          <p:cNvPr id="15" name="TextBox 16">
            <a:extLst>
              <a:ext uri="{FF2B5EF4-FFF2-40B4-BE49-F238E27FC236}">
                <a16:creationId xmlns:a16="http://schemas.microsoft.com/office/drawing/2014/main" id="{E48856EA-A7A2-0DBB-7F84-6E3C24F5D125}"/>
              </a:ext>
            </a:extLst>
          </p:cNvPr>
          <p:cNvSpPr txBox="1"/>
          <p:nvPr/>
        </p:nvSpPr>
        <p:spPr>
          <a:xfrm>
            <a:off x="1073291" y="4153344"/>
            <a:ext cx="4785150" cy="663258"/>
          </a:xfrm>
          <a:prstGeom prst="rect">
            <a:avLst/>
          </a:prstGeom>
        </p:spPr>
        <p:txBody>
          <a:bodyPr lIns="0" tIns="0" rIns="0" bIns="0" rtlCol="0" anchor="t">
            <a:spAutoFit/>
          </a:bodyPr>
          <a:lstStyle/>
          <a:p>
            <a:pPr algn="l">
              <a:lnSpc>
                <a:spcPts val="5999"/>
              </a:lnSpc>
            </a:pPr>
            <a:r>
              <a:rPr lang="en-US" sz="2400" b="1" dirty="0">
                <a:solidFill>
                  <a:schemeClr val="bg1"/>
                </a:solidFill>
                <a:latin typeface="Poppins Bold" panose="020B0604020202020204" charset="0"/>
                <a:ea typeface="Poppins Bold"/>
                <a:cs typeface="Poppins Bold" panose="020B0604020202020204" charset="0"/>
                <a:sym typeface="Poppins Bold"/>
              </a:rPr>
              <a:t>•	</a:t>
            </a:r>
            <a:r>
              <a:rPr lang="en-US" sz="2400" b="1" spc="-5" dirty="0">
                <a:solidFill>
                  <a:schemeClr val="bg1"/>
                </a:solidFill>
                <a:latin typeface="Poppins Bold" panose="020B0604020202020204" charset="0"/>
                <a:cs typeface="Poppins Bold" panose="020B0604020202020204" charset="0"/>
              </a:rPr>
              <a:t>Team Members</a:t>
            </a:r>
            <a:endParaRPr lang="en-US" sz="2400" b="1" spc="-5" dirty="0">
              <a:solidFill>
                <a:schemeClr val="bg1"/>
              </a:solidFill>
              <a:latin typeface="Poppins Bold" panose="020B0604020202020204" charset="0"/>
              <a:cs typeface="Poppins Bold" panose="020B0604020202020204" charset="0"/>
              <a:sym typeface="Poppins Bold"/>
            </a:endParaRPr>
          </a:p>
        </p:txBody>
      </p:sp>
      <p:sp>
        <p:nvSpPr>
          <p:cNvPr id="16" name="TextBox 17">
            <a:extLst>
              <a:ext uri="{FF2B5EF4-FFF2-40B4-BE49-F238E27FC236}">
                <a16:creationId xmlns:a16="http://schemas.microsoft.com/office/drawing/2014/main" id="{79D2E382-290A-3879-B3A1-2765ED06CD03}"/>
              </a:ext>
            </a:extLst>
          </p:cNvPr>
          <p:cNvSpPr txBox="1"/>
          <p:nvPr/>
        </p:nvSpPr>
        <p:spPr>
          <a:xfrm>
            <a:off x="1915112" y="4996012"/>
            <a:ext cx="15212961" cy="1502206"/>
          </a:xfrm>
          <a:prstGeom prst="rect">
            <a:avLst/>
          </a:prstGeom>
        </p:spPr>
        <p:txBody>
          <a:bodyPr wrap="square" lIns="0" tIns="0" rIns="0" bIns="0" rtlCol="0" anchor="t">
            <a:spAutoFit/>
          </a:bodyPr>
          <a:lstStyle/>
          <a:p>
            <a:pPr marL="749300" marR="0" algn="ctr">
              <a:lnSpc>
                <a:spcPct val="115000"/>
              </a:lnSpc>
              <a:spcBef>
                <a:spcPts val="965"/>
              </a:spcBef>
              <a:spcAft>
                <a:spcPts val="0"/>
              </a:spcAft>
            </a:pPr>
            <a:r>
              <a:rPr lang="en-US" sz="4000" kern="0" dirty="0">
                <a:solidFill>
                  <a:srgbClr val="FFC000"/>
                </a:solidFill>
                <a:latin typeface="Arial Black" panose="020B0A04020102020204" pitchFamily="34" charset="0"/>
              </a:rPr>
              <a:t>Mohamad Gamal Ibrahim, Muhammad Sameer, </a:t>
            </a:r>
          </a:p>
          <a:p>
            <a:pPr marL="749300" marR="0" algn="ctr">
              <a:lnSpc>
                <a:spcPct val="115000"/>
              </a:lnSpc>
              <a:spcBef>
                <a:spcPts val="965"/>
              </a:spcBef>
              <a:spcAft>
                <a:spcPts val="0"/>
              </a:spcAft>
            </a:pPr>
            <a:r>
              <a:rPr lang="en-US" sz="4000" kern="0" dirty="0" err="1">
                <a:solidFill>
                  <a:srgbClr val="FFC000"/>
                </a:solidFill>
                <a:latin typeface="Arial Black" panose="020B0A04020102020204" pitchFamily="34" charset="0"/>
              </a:rPr>
              <a:t>Wafaey</a:t>
            </a:r>
            <a:r>
              <a:rPr lang="en-US" sz="4000" kern="0" dirty="0">
                <a:solidFill>
                  <a:srgbClr val="FFC000"/>
                </a:solidFill>
                <a:latin typeface="Arial Black" panose="020B0A04020102020204" pitchFamily="34" charset="0"/>
              </a:rPr>
              <a:t> Mohammed, Khaled Mohammed</a:t>
            </a:r>
          </a:p>
        </p:txBody>
      </p:sp>
      <p:sp>
        <p:nvSpPr>
          <p:cNvPr id="17" name="TextBox 16">
            <a:extLst>
              <a:ext uri="{FF2B5EF4-FFF2-40B4-BE49-F238E27FC236}">
                <a16:creationId xmlns:a16="http://schemas.microsoft.com/office/drawing/2014/main" id="{D54C0D76-0FC3-6A26-CC42-C06CA7AADF13}"/>
              </a:ext>
            </a:extLst>
          </p:cNvPr>
          <p:cNvSpPr txBox="1"/>
          <p:nvPr/>
        </p:nvSpPr>
        <p:spPr>
          <a:xfrm>
            <a:off x="1073291" y="6893050"/>
            <a:ext cx="4785150" cy="663258"/>
          </a:xfrm>
          <a:prstGeom prst="rect">
            <a:avLst/>
          </a:prstGeom>
        </p:spPr>
        <p:txBody>
          <a:bodyPr lIns="0" tIns="0" rIns="0" bIns="0" rtlCol="0" anchor="t">
            <a:spAutoFit/>
          </a:bodyPr>
          <a:lstStyle/>
          <a:p>
            <a:pPr>
              <a:lnSpc>
                <a:spcPts val="5999"/>
              </a:lnSpc>
            </a:pPr>
            <a:r>
              <a:rPr lang="en-US" sz="2400" b="1" dirty="0">
                <a:solidFill>
                  <a:schemeClr val="bg1"/>
                </a:solidFill>
                <a:latin typeface="Poppins Bold" panose="020B0604020202020204" charset="0"/>
                <a:ea typeface="Poppins Bold"/>
                <a:cs typeface="Poppins Bold" panose="020B0604020202020204" charset="0"/>
                <a:sym typeface="Poppins Bold"/>
              </a:rPr>
              <a:t>•	</a:t>
            </a:r>
            <a:r>
              <a:rPr lang="en-US" sz="2400" dirty="0">
                <a:solidFill>
                  <a:schemeClr val="bg1"/>
                </a:solidFill>
                <a:latin typeface="Poppins Bold" panose="020B0604020202020204" charset="0"/>
                <a:cs typeface="Poppins Bold" panose="020B0604020202020204" charset="0"/>
              </a:rPr>
              <a:t>Problem Statement</a:t>
            </a:r>
          </a:p>
        </p:txBody>
      </p:sp>
      <p:sp>
        <p:nvSpPr>
          <p:cNvPr id="18" name="TextBox 17">
            <a:extLst>
              <a:ext uri="{FF2B5EF4-FFF2-40B4-BE49-F238E27FC236}">
                <a16:creationId xmlns:a16="http://schemas.microsoft.com/office/drawing/2014/main" id="{CFBE99E8-73B6-3290-2EFD-AFAF6CCC50D1}"/>
              </a:ext>
            </a:extLst>
          </p:cNvPr>
          <p:cNvSpPr txBox="1"/>
          <p:nvPr/>
        </p:nvSpPr>
        <p:spPr>
          <a:xfrm>
            <a:off x="2655940" y="7635114"/>
            <a:ext cx="15212961" cy="1663404"/>
          </a:xfrm>
          <a:prstGeom prst="rect">
            <a:avLst/>
          </a:prstGeom>
        </p:spPr>
        <p:txBody>
          <a:bodyPr wrap="square" lIns="0" tIns="0" rIns="0" bIns="0" rtlCol="0" anchor="t">
            <a:spAutoFit/>
          </a:bodyPr>
          <a:lstStyle/>
          <a:p>
            <a:pPr marR="0" lvl="0" rtl="0">
              <a:lnSpc>
                <a:spcPct val="115000"/>
              </a:lnSpc>
              <a:spcBef>
                <a:spcPts val="175"/>
              </a:spcBef>
              <a:spcAft>
                <a:spcPts val="0"/>
              </a:spcAft>
            </a:pPr>
            <a:r>
              <a:rPr lang="en-US" sz="2400" dirty="0">
                <a:solidFill>
                  <a:schemeClr val="bg1"/>
                </a:solidFill>
                <a:latin typeface="Trebuchet MS" panose="020B0603020202020204" pitchFamily="34" charset="0"/>
              </a:rPr>
              <a:t>Electronics retailers often struggle with managing large volumes of sales data, which can make it difficult to identify sales trends and optimize operations. This project seeks to address these challenges by analyzing sales data to uncover insights that can drive better decision-making in inventory management, marketing strategies, and customer targeting.</a:t>
            </a:r>
          </a:p>
        </p:txBody>
      </p:sp>
      <p:sp>
        <p:nvSpPr>
          <p:cNvPr id="21" name="Freeform 11">
            <a:extLst>
              <a:ext uri="{FF2B5EF4-FFF2-40B4-BE49-F238E27FC236}">
                <a16:creationId xmlns:a16="http://schemas.microsoft.com/office/drawing/2014/main" id="{B0FD8A50-9704-BB2B-B274-673188E035B5}"/>
              </a:ext>
            </a:extLst>
          </p:cNvPr>
          <p:cNvSpPr/>
          <p:nvPr/>
        </p:nvSpPr>
        <p:spPr>
          <a:xfrm>
            <a:off x="4419600" y="121411"/>
            <a:ext cx="9677400" cy="1360023"/>
          </a:xfrm>
          <a:custGeom>
            <a:avLst/>
            <a:gdLst/>
            <a:ahLst/>
            <a:cxnLst/>
            <a:rect l="l" t="t" r="r" b="b"/>
            <a:pathLst>
              <a:path w="9877044" h="2866644">
                <a:moveTo>
                  <a:pt x="0" y="503174"/>
                </a:moveTo>
                <a:cubicBezTo>
                  <a:pt x="0" y="224536"/>
                  <a:pt x="229997" y="0"/>
                  <a:pt x="512191" y="0"/>
                </a:cubicBezTo>
                <a:lnTo>
                  <a:pt x="9364853" y="0"/>
                </a:lnTo>
                <a:lnTo>
                  <a:pt x="9364853" y="38100"/>
                </a:lnTo>
                <a:lnTo>
                  <a:pt x="9364853" y="0"/>
                </a:lnTo>
                <a:cubicBezTo>
                  <a:pt x="9647047" y="0"/>
                  <a:pt x="9877044" y="224536"/>
                  <a:pt x="9877044" y="503174"/>
                </a:cubicBezTo>
                <a:lnTo>
                  <a:pt x="9838944" y="503174"/>
                </a:lnTo>
                <a:lnTo>
                  <a:pt x="9877044" y="503174"/>
                </a:lnTo>
                <a:lnTo>
                  <a:pt x="9877044" y="2363470"/>
                </a:lnTo>
                <a:lnTo>
                  <a:pt x="9838944" y="2363470"/>
                </a:lnTo>
                <a:lnTo>
                  <a:pt x="9877044" y="2363470"/>
                </a:lnTo>
                <a:cubicBezTo>
                  <a:pt x="9877044" y="2642108"/>
                  <a:pt x="9647048" y="2866644"/>
                  <a:pt x="9364853" y="2866644"/>
                </a:cubicBezTo>
                <a:lnTo>
                  <a:pt x="9364853" y="2828544"/>
                </a:lnTo>
                <a:lnTo>
                  <a:pt x="9364853" y="2866644"/>
                </a:lnTo>
                <a:lnTo>
                  <a:pt x="512191" y="2866644"/>
                </a:lnTo>
                <a:lnTo>
                  <a:pt x="512191" y="2828544"/>
                </a:lnTo>
                <a:lnTo>
                  <a:pt x="512191" y="2866644"/>
                </a:lnTo>
                <a:cubicBezTo>
                  <a:pt x="229997" y="2866644"/>
                  <a:pt x="0" y="2641981"/>
                  <a:pt x="0" y="2363470"/>
                </a:cubicBezTo>
                <a:lnTo>
                  <a:pt x="0" y="503174"/>
                </a:lnTo>
                <a:lnTo>
                  <a:pt x="38100" y="503174"/>
                </a:lnTo>
                <a:lnTo>
                  <a:pt x="0" y="503174"/>
                </a:lnTo>
                <a:moveTo>
                  <a:pt x="76200" y="503174"/>
                </a:moveTo>
                <a:lnTo>
                  <a:pt x="76200" y="2363470"/>
                </a:lnTo>
                <a:lnTo>
                  <a:pt x="38100" y="2363470"/>
                </a:lnTo>
                <a:lnTo>
                  <a:pt x="76200" y="2363470"/>
                </a:lnTo>
                <a:cubicBezTo>
                  <a:pt x="76200" y="2598547"/>
                  <a:pt x="270764" y="2790444"/>
                  <a:pt x="512191" y="2790444"/>
                </a:cubicBezTo>
                <a:lnTo>
                  <a:pt x="9364853" y="2790444"/>
                </a:lnTo>
                <a:cubicBezTo>
                  <a:pt x="9606280" y="2790444"/>
                  <a:pt x="9800844" y="2598547"/>
                  <a:pt x="9800844" y="2363470"/>
                </a:cubicBezTo>
                <a:lnTo>
                  <a:pt x="9800844" y="503174"/>
                </a:lnTo>
                <a:cubicBezTo>
                  <a:pt x="9800844" y="268097"/>
                  <a:pt x="9606280" y="76200"/>
                  <a:pt x="9364853" y="76200"/>
                </a:cubicBezTo>
                <a:lnTo>
                  <a:pt x="512191" y="76200"/>
                </a:lnTo>
                <a:lnTo>
                  <a:pt x="512191" y="38100"/>
                </a:lnTo>
                <a:lnTo>
                  <a:pt x="512191" y="76200"/>
                </a:lnTo>
                <a:cubicBezTo>
                  <a:pt x="270764" y="76200"/>
                  <a:pt x="76200" y="268097"/>
                  <a:pt x="76200" y="503174"/>
                </a:cubicBezTo>
                <a:close/>
              </a:path>
            </a:pathLst>
          </a:custGeom>
          <a:solidFill>
            <a:srgbClr val="115CF9"/>
          </a:solid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243E">
                <a:alpha val="100000"/>
              </a:srgbClr>
            </a:gs>
            <a:gs pos="100000">
              <a:srgbClr val="312962">
                <a:alpha val="100000"/>
              </a:srgbClr>
            </a:gs>
          </a:gsLst>
          <a:lin ang="10800025"/>
        </a:gradFill>
        <a:effectLst/>
      </p:bgPr>
    </p:bg>
    <p:spTree>
      <p:nvGrpSpPr>
        <p:cNvPr id="1" name=""/>
        <p:cNvGrpSpPr/>
        <p:nvPr/>
      </p:nvGrpSpPr>
      <p:grpSpPr>
        <a:xfrm>
          <a:off x="0" y="0"/>
          <a:ext cx="0" cy="0"/>
          <a:chOff x="0" y="0"/>
          <a:chExt cx="0" cy="0"/>
        </a:xfrm>
      </p:grpSpPr>
      <p:sp>
        <p:nvSpPr>
          <p:cNvPr id="16" name="Freeform 5">
            <a:extLst>
              <a:ext uri="{FF2B5EF4-FFF2-40B4-BE49-F238E27FC236}">
                <a16:creationId xmlns:a16="http://schemas.microsoft.com/office/drawing/2014/main" id="{88647089-5A33-6C34-12B1-4D0D71E11B94}"/>
              </a:ext>
            </a:extLst>
          </p:cNvPr>
          <p:cNvSpPr/>
          <p:nvPr/>
        </p:nvSpPr>
        <p:spPr>
          <a:xfrm>
            <a:off x="747247" y="4799481"/>
            <a:ext cx="16778753" cy="5297019"/>
          </a:xfrm>
          <a:custGeom>
            <a:avLst/>
            <a:gdLst/>
            <a:ahLst/>
            <a:cxnLst/>
            <a:rect l="l" t="t" r="r" b="b"/>
            <a:pathLst>
              <a:path w="3012821" h="2852801">
                <a:moveTo>
                  <a:pt x="0" y="475488"/>
                </a:moveTo>
                <a:cubicBezTo>
                  <a:pt x="0" y="212852"/>
                  <a:pt x="212852" y="0"/>
                  <a:pt x="475488" y="0"/>
                </a:cubicBezTo>
                <a:lnTo>
                  <a:pt x="2537333" y="0"/>
                </a:lnTo>
                <a:cubicBezTo>
                  <a:pt x="2799969" y="0"/>
                  <a:pt x="3012821" y="212852"/>
                  <a:pt x="3012821" y="475488"/>
                </a:cubicBezTo>
                <a:lnTo>
                  <a:pt x="3012821" y="2377313"/>
                </a:lnTo>
                <a:cubicBezTo>
                  <a:pt x="3012821" y="2639949"/>
                  <a:pt x="2799969" y="2852801"/>
                  <a:pt x="2537333" y="2852801"/>
                </a:cubicBezTo>
                <a:lnTo>
                  <a:pt x="475488" y="2852801"/>
                </a:lnTo>
                <a:cubicBezTo>
                  <a:pt x="212852" y="2852801"/>
                  <a:pt x="0" y="2639949"/>
                  <a:pt x="0" y="2377313"/>
                </a:cubicBezTo>
                <a:close/>
              </a:path>
            </a:pathLst>
          </a:custGeom>
          <a:gradFill rotWithShape="1">
            <a:gsLst>
              <a:gs pos="0">
                <a:srgbClr val="115CF9">
                  <a:alpha val="100000"/>
                </a:srgbClr>
              </a:gs>
              <a:gs pos="80000">
                <a:srgbClr val="312962">
                  <a:alpha val="100000"/>
                </a:srgbClr>
              </a:gs>
              <a:gs pos="100000">
                <a:srgbClr val="312962">
                  <a:alpha val="100000"/>
                </a:srgbClr>
              </a:gs>
            </a:gsLst>
            <a:lin ang="5400739"/>
          </a:gradFill>
        </p:spPr>
      </p:sp>
      <p:sp>
        <p:nvSpPr>
          <p:cNvPr id="15" name="Freeform 5">
            <a:extLst>
              <a:ext uri="{FF2B5EF4-FFF2-40B4-BE49-F238E27FC236}">
                <a16:creationId xmlns:a16="http://schemas.microsoft.com/office/drawing/2014/main" id="{8A4C6726-9F63-27D5-8C97-FCD1891653FE}"/>
              </a:ext>
            </a:extLst>
          </p:cNvPr>
          <p:cNvSpPr/>
          <p:nvPr/>
        </p:nvSpPr>
        <p:spPr>
          <a:xfrm>
            <a:off x="671047" y="38100"/>
            <a:ext cx="16778753" cy="4582074"/>
          </a:xfrm>
          <a:custGeom>
            <a:avLst/>
            <a:gdLst/>
            <a:ahLst/>
            <a:cxnLst/>
            <a:rect l="l" t="t" r="r" b="b"/>
            <a:pathLst>
              <a:path w="3012821" h="2852801">
                <a:moveTo>
                  <a:pt x="0" y="475488"/>
                </a:moveTo>
                <a:cubicBezTo>
                  <a:pt x="0" y="212852"/>
                  <a:pt x="212852" y="0"/>
                  <a:pt x="475488" y="0"/>
                </a:cubicBezTo>
                <a:lnTo>
                  <a:pt x="2537333" y="0"/>
                </a:lnTo>
                <a:cubicBezTo>
                  <a:pt x="2799969" y="0"/>
                  <a:pt x="3012821" y="212852"/>
                  <a:pt x="3012821" y="475488"/>
                </a:cubicBezTo>
                <a:lnTo>
                  <a:pt x="3012821" y="2377313"/>
                </a:lnTo>
                <a:cubicBezTo>
                  <a:pt x="3012821" y="2639949"/>
                  <a:pt x="2799969" y="2852801"/>
                  <a:pt x="2537333" y="2852801"/>
                </a:cubicBezTo>
                <a:lnTo>
                  <a:pt x="475488" y="2852801"/>
                </a:lnTo>
                <a:cubicBezTo>
                  <a:pt x="212852" y="2852801"/>
                  <a:pt x="0" y="2639949"/>
                  <a:pt x="0" y="2377313"/>
                </a:cubicBezTo>
                <a:close/>
              </a:path>
            </a:pathLst>
          </a:custGeom>
          <a:gradFill rotWithShape="1">
            <a:gsLst>
              <a:gs pos="0">
                <a:srgbClr val="115CF9">
                  <a:alpha val="100000"/>
                </a:srgbClr>
              </a:gs>
              <a:gs pos="80000">
                <a:srgbClr val="312962">
                  <a:alpha val="100000"/>
                </a:srgbClr>
              </a:gs>
              <a:gs pos="100000">
                <a:srgbClr val="312962">
                  <a:alpha val="100000"/>
                </a:srgbClr>
              </a:gs>
            </a:gsLst>
            <a:lin ang="5400739"/>
          </a:gradFill>
        </p:spPr>
      </p:sp>
      <p:sp>
        <p:nvSpPr>
          <p:cNvPr id="6" name="Freeform 6"/>
          <p:cNvSpPr/>
          <p:nvPr/>
        </p:nvSpPr>
        <p:spPr>
          <a:xfrm>
            <a:off x="122" y="2896170"/>
            <a:ext cx="7122890" cy="7391194"/>
          </a:xfrm>
          <a:custGeom>
            <a:avLst/>
            <a:gdLst/>
            <a:ahLst/>
            <a:cxnLst/>
            <a:rect l="l" t="t" r="r" b="b"/>
            <a:pathLst>
              <a:path w="7122890" h="7391194">
                <a:moveTo>
                  <a:pt x="0" y="0"/>
                </a:moveTo>
                <a:lnTo>
                  <a:pt x="7122890" y="0"/>
                </a:lnTo>
                <a:lnTo>
                  <a:pt x="7122890" y="7391194"/>
                </a:lnTo>
                <a:lnTo>
                  <a:pt x="0" y="73911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5158305" y="-21"/>
            <a:ext cx="3129698" cy="3167624"/>
          </a:xfrm>
          <a:custGeom>
            <a:avLst/>
            <a:gdLst/>
            <a:ahLst/>
            <a:cxnLst/>
            <a:rect l="l" t="t" r="r" b="b"/>
            <a:pathLst>
              <a:path w="3129698" h="3167624">
                <a:moveTo>
                  <a:pt x="0" y="0"/>
                </a:moveTo>
                <a:lnTo>
                  <a:pt x="3129698" y="0"/>
                </a:lnTo>
                <a:lnTo>
                  <a:pt x="3129698" y="3167624"/>
                </a:lnTo>
                <a:lnTo>
                  <a:pt x="0" y="31676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0">
            <a:extLst>
              <a:ext uri="{FF2B5EF4-FFF2-40B4-BE49-F238E27FC236}">
                <a16:creationId xmlns:a16="http://schemas.microsoft.com/office/drawing/2014/main" id="{ED5CD27F-2CD9-C654-9726-B7117C1206B1}"/>
              </a:ext>
            </a:extLst>
          </p:cNvPr>
          <p:cNvSpPr txBox="1"/>
          <p:nvPr/>
        </p:nvSpPr>
        <p:spPr>
          <a:xfrm>
            <a:off x="1143000" y="114300"/>
            <a:ext cx="13180737" cy="663258"/>
          </a:xfrm>
          <a:prstGeom prst="rect">
            <a:avLst/>
          </a:prstGeom>
        </p:spPr>
        <p:txBody>
          <a:bodyPr wrap="square" lIns="0" tIns="0" rIns="0" bIns="0" rtlCol="0" anchor="t">
            <a:spAutoFit/>
          </a:bodyPr>
          <a:lstStyle/>
          <a:p>
            <a:pPr>
              <a:lnSpc>
                <a:spcPts val="5999"/>
              </a:lnSpc>
            </a:pPr>
            <a:r>
              <a:rPr lang="en-US" sz="2400" b="1" dirty="0">
                <a:solidFill>
                  <a:schemeClr val="bg1"/>
                </a:solidFill>
                <a:latin typeface="Poppins Bold" panose="020B0604020202020204" charset="0"/>
                <a:ea typeface="Poppins Bold"/>
                <a:cs typeface="Poppins Bold" panose="020B0604020202020204" charset="0"/>
                <a:sym typeface="Poppins Bold"/>
              </a:rPr>
              <a:t>•	</a:t>
            </a:r>
            <a:r>
              <a:rPr lang="en-US" sz="2400" dirty="0">
                <a:solidFill>
                  <a:schemeClr val="bg1"/>
                </a:solidFill>
                <a:latin typeface="Poppins Bold" panose="020B0604020202020204" charset="0"/>
                <a:cs typeface="Poppins Bold" panose="020B0604020202020204" charset="0"/>
              </a:rPr>
              <a:t>Proposed Solution</a:t>
            </a:r>
          </a:p>
        </p:txBody>
      </p:sp>
      <p:sp>
        <p:nvSpPr>
          <p:cNvPr id="12" name="TextBox 11">
            <a:extLst>
              <a:ext uri="{FF2B5EF4-FFF2-40B4-BE49-F238E27FC236}">
                <a16:creationId xmlns:a16="http://schemas.microsoft.com/office/drawing/2014/main" id="{57B5F55C-BDE1-61BB-05E4-E831325FA841}"/>
              </a:ext>
            </a:extLst>
          </p:cNvPr>
          <p:cNvSpPr txBox="1"/>
          <p:nvPr/>
        </p:nvSpPr>
        <p:spPr>
          <a:xfrm>
            <a:off x="2286757" y="823386"/>
            <a:ext cx="15935505" cy="3992247"/>
          </a:xfrm>
          <a:prstGeom prst="rect">
            <a:avLst/>
          </a:prstGeom>
        </p:spPr>
        <p:txBody>
          <a:bodyPr wrap="square" lIns="0" tIns="0" rIns="0" bIns="0" rtlCol="0" anchor="t">
            <a:spAutoFit/>
          </a:bodyPr>
          <a:lstStyle/>
          <a:p>
            <a:pPr marR="0" lvl="0" rtl="0">
              <a:lnSpc>
                <a:spcPct val="115000"/>
              </a:lnSpc>
              <a:spcBef>
                <a:spcPts val="175"/>
              </a:spcBef>
              <a:spcAft>
                <a:spcPts val="0"/>
              </a:spcAft>
            </a:pPr>
            <a:r>
              <a:rPr lang="en-US" sz="2400" dirty="0">
                <a:solidFill>
                  <a:schemeClr val="bg1"/>
                </a:solidFill>
                <a:latin typeface="Trebuchet MS" panose="020B0603020202020204" pitchFamily="34" charset="0"/>
              </a:rPr>
              <a:t>Technologies Used:</a:t>
            </a:r>
          </a:p>
          <a:p>
            <a:pPr marL="342900" marR="0" lvl="0" indent="-342900">
              <a:lnSpc>
                <a:spcPct val="115000"/>
              </a:lnSpc>
              <a:spcBef>
                <a:spcPts val="175"/>
              </a:spcBef>
              <a:spcAft>
                <a:spcPts val="0"/>
              </a:spcAft>
              <a:buSzPts val="1000"/>
              <a:buFont typeface="Symbol" panose="05050102010706020507" pitchFamily="18" charset="2"/>
              <a:buChar char=""/>
              <a:tabLst>
                <a:tab pos="520700" algn="l"/>
                <a:tab pos="521335" algn="l"/>
                <a:tab pos="749300" algn="l"/>
              </a:tabLst>
            </a:pPr>
            <a:r>
              <a:rPr lang="en-US" sz="2400" dirty="0">
                <a:solidFill>
                  <a:schemeClr val="bg1"/>
                </a:solidFill>
                <a:latin typeface="Trebuchet MS" panose="020B0603020202020204" pitchFamily="34" charset="0"/>
              </a:rPr>
              <a:t>Python and SQL for data cleaning and analysis</a:t>
            </a:r>
          </a:p>
          <a:p>
            <a:pPr marL="342900" marR="0" lvl="0" indent="-342900">
              <a:lnSpc>
                <a:spcPct val="115000"/>
              </a:lnSpc>
              <a:spcBef>
                <a:spcPts val="175"/>
              </a:spcBef>
              <a:spcAft>
                <a:spcPts val="0"/>
              </a:spcAft>
              <a:buSzPts val="1000"/>
              <a:buFont typeface="Symbol" panose="05050102010706020507" pitchFamily="18" charset="2"/>
              <a:buChar char=""/>
              <a:tabLst>
                <a:tab pos="520700" algn="l"/>
                <a:tab pos="521335" algn="l"/>
                <a:tab pos="749300" algn="l"/>
              </a:tabLst>
            </a:pPr>
            <a:r>
              <a:rPr lang="en-US" sz="2400" dirty="0">
                <a:solidFill>
                  <a:schemeClr val="bg1"/>
                </a:solidFill>
                <a:latin typeface="Trebuchet MS" panose="020B0603020202020204" pitchFamily="34" charset="0"/>
              </a:rPr>
              <a:t>Power BI for data visualization</a:t>
            </a:r>
          </a:p>
          <a:p>
            <a:pPr marL="342900" marR="0" lvl="0" indent="-342900">
              <a:lnSpc>
                <a:spcPct val="115000"/>
              </a:lnSpc>
              <a:spcBef>
                <a:spcPts val="175"/>
              </a:spcBef>
              <a:spcAft>
                <a:spcPts val="0"/>
              </a:spcAft>
              <a:buSzPts val="1000"/>
              <a:buFont typeface="Symbol" panose="05050102010706020507" pitchFamily="18" charset="2"/>
              <a:buChar char=""/>
              <a:tabLst>
                <a:tab pos="520700" algn="l"/>
                <a:tab pos="521335" algn="l"/>
                <a:tab pos="749300" algn="l"/>
              </a:tabLst>
            </a:pPr>
            <a:r>
              <a:rPr lang="en-US" sz="2400" dirty="0">
                <a:solidFill>
                  <a:schemeClr val="bg1"/>
                </a:solidFill>
                <a:latin typeface="Trebuchet MS" panose="020B0603020202020204" pitchFamily="34" charset="0"/>
              </a:rPr>
              <a:t>Excel for data collection and preliminary analysis</a:t>
            </a:r>
          </a:p>
          <a:p>
            <a:pPr marL="342900" marR="0" lvl="0" indent="-342900">
              <a:lnSpc>
                <a:spcPct val="115000"/>
              </a:lnSpc>
              <a:spcBef>
                <a:spcPts val="175"/>
              </a:spcBef>
              <a:spcAft>
                <a:spcPts val="0"/>
              </a:spcAft>
              <a:buSzPts val="1000"/>
              <a:buFont typeface="Symbol" panose="05050102010706020507" pitchFamily="18" charset="2"/>
              <a:buChar char=""/>
              <a:tabLst>
                <a:tab pos="520700" algn="l"/>
                <a:tab pos="521335" algn="l"/>
                <a:tab pos="749300" algn="l"/>
              </a:tabLst>
            </a:pPr>
            <a:r>
              <a:rPr lang="en-US" sz="2400" dirty="0">
                <a:solidFill>
                  <a:schemeClr val="bg1"/>
                </a:solidFill>
                <a:latin typeface="Trebuchet MS" panose="020B0603020202020204" pitchFamily="34" charset="0"/>
              </a:rPr>
              <a:t>Power Point for preparing a document.</a:t>
            </a:r>
          </a:p>
          <a:p>
            <a:pPr marR="0" lvl="0">
              <a:lnSpc>
                <a:spcPct val="115000"/>
              </a:lnSpc>
              <a:spcBef>
                <a:spcPts val="175"/>
              </a:spcBef>
              <a:spcAft>
                <a:spcPts val="0"/>
              </a:spcAft>
              <a:buSzPts val="1000"/>
              <a:tabLst>
                <a:tab pos="520700" algn="l"/>
                <a:tab pos="521335" algn="l"/>
                <a:tab pos="749300" algn="l"/>
              </a:tabLst>
            </a:pPr>
            <a:r>
              <a:rPr lang="en-US" sz="2400" dirty="0">
                <a:solidFill>
                  <a:schemeClr val="bg1"/>
                </a:solidFill>
                <a:latin typeface="Trebuchet MS" panose="020B0603020202020204" pitchFamily="34" charset="0"/>
              </a:rPr>
              <a:t>Solution Architecture:</a:t>
            </a:r>
          </a:p>
          <a:p>
            <a:pPr marL="800100" lvl="1" indent="-342900">
              <a:lnSpc>
                <a:spcPct val="115000"/>
              </a:lnSpc>
              <a:spcBef>
                <a:spcPts val="165"/>
              </a:spcBef>
              <a:buFont typeface="Wingdings" panose="05000000000000000000" pitchFamily="2" charset="2"/>
              <a:buChar char=""/>
              <a:tabLst>
                <a:tab pos="520700" algn="l"/>
                <a:tab pos="521335" algn="l"/>
              </a:tabLst>
            </a:pPr>
            <a:r>
              <a:rPr lang="en-US" sz="2400" dirty="0">
                <a:solidFill>
                  <a:schemeClr val="bg1"/>
                </a:solidFill>
                <a:latin typeface="Trebuchet MS" panose="020B0603020202020204" pitchFamily="34" charset="0"/>
              </a:rPr>
              <a:t>  Data collection from sales records, inventory, and customer databases.</a:t>
            </a:r>
          </a:p>
          <a:p>
            <a:pPr marL="800100" lvl="1" indent="-342900">
              <a:lnSpc>
                <a:spcPct val="115000"/>
              </a:lnSpc>
              <a:spcBef>
                <a:spcPts val="165"/>
              </a:spcBef>
              <a:buFont typeface="Wingdings" panose="05000000000000000000" pitchFamily="2" charset="2"/>
              <a:buChar char=""/>
              <a:tabLst>
                <a:tab pos="520700" algn="l"/>
                <a:tab pos="521335" algn="l"/>
              </a:tabLst>
            </a:pPr>
            <a:r>
              <a:rPr lang="en-US" sz="2400" dirty="0">
                <a:solidFill>
                  <a:schemeClr val="bg1"/>
                </a:solidFill>
                <a:latin typeface="Trebuchet MS" panose="020B0603020202020204" pitchFamily="34" charset="0"/>
              </a:rPr>
              <a:t>  Data processing and analysis using Python, Power Query for cleaning, manipulation, and feature extraction.</a:t>
            </a:r>
          </a:p>
          <a:p>
            <a:pPr marL="800100" lvl="1" indent="-342900">
              <a:lnSpc>
                <a:spcPct val="115000"/>
              </a:lnSpc>
              <a:spcBef>
                <a:spcPts val="165"/>
              </a:spcBef>
              <a:buFont typeface="Wingdings" panose="05000000000000000000" pitchFamily="2" charset="2"/>
              <a:buChar char=""/>
              <a:tabLst>
                <a:tab pos="520700" algn="l"/>
                <a:tab pos="521335" algn="l"/>
              </a:tabLst>
            </a:pPr>
            <a:r>
              <a:rPr lang="en-US" sz="2400" dirty="0">
                <a:solidFill>
                  <a:schemeClr val="bg1"/>
                </a:solidFill>
                <a:latin typeface="Trebuchet MS" panose="020B0603020202020204" pitchFamily="34" charset="0"/>
              </a:rPr>
              <a:t>  Data visualization using Power BI for presenting insights and KPIs to stakeholders.</a:t>
            </a:r>
          </a:p>
        </p:txBody>
      </p:sp>
      <p:sp>
        <p:nvSpPr>
          <p:cNvPr id="13" name="TextBox 16">
            <a:extLst>
              <a:ext uri="{FF2B5EF4-FFF2-40B4-BE49-F238E27FC236}">
                <a16:creationId xmlns:a16="http://schemas.microsoft.com/office/drawing/2014/main" id="{B804CF97-BD90-5F61-8AE2-7E855A60D12D}"/>
              </a:ext>
            </a:extLst>
          </p:cNvPr>
          <p:cNvSpPr txBox="1"/>
          <p:nvPr/>
        </p:nvSpPr>
        <p:spPr>
          <a:xfrm>
            <a:off x="1143000" y="4838700"/>
            <a:ext cx="4785150" cy="663258"/>
          </a:xfrm>
          <a:prstGeom prst="rect">
            <a:avLst/>
          </a:prstGeom>
        </p:spPr>
        <p:txBody>
          <a:bodyPr lIns="0" tIns="0" rIns="0" bIns="0" rtlCol="0" anchor="t">
            <a:spAutoFit/>
          </a:bodyPr>
          <a:lstStyle/>
          <a:p>
            <a:pPr algn="l">
              <a:lnSpc>
                <a:spcPts val="5999"/>
              </a:lnSpc>
            </a:pPr>
            <a:r>
              <a:rPr lang="en-US" sz="2400" b="1" dirty="0">
                <a:solidFill>
                  <a:schemeClr val="bg1"/>
                </a:solidFill>
                <a:latin typeface="Poppins Bold" panose="020B0604020202020204" charset="0"/>
                <a:ea typeface="Poppins Bold"/>
                <a:cs typeface="Poppins Bold" panose="020B0604020202020204" charset="0"/>
                <a:sym typeface="Poppins Bold"/>
              </a:rPr>
              <a:t>•	</a:t>
            </a:r>
            <a:r>
              <a:rPr lang="en-US" sz="2400" b="1" spc="-5" dirty="0">
                <a:solidFill>
                  <a:schemeClr val="bg1"/>
                </a:solidFill>
                <a:latin typeface="Poppins Bold" panose="020B0604020202020204" charset="0"/>
                <a:cs typeface="Poppins Bold" panose="020B0604020202020204" charset="0"/>
              </a:rPr>
              <a:t>Scope and Limitations</a:t>
            </a:r>
            <a:endParaRPr lang="en-US" sz="2400" b="1" spc="-5" dirty="0">
              <a:solidFill>
                <a:schemeClr val="bg1"/>
              </a:solidFill>
              <a:latin typeface="Poppins Bold" panose="020B0604020202020204" charset="0"/>
              <a:cs typeface="Poppins Bold" panose="020B0604020202020204" charset="0"/>
              <a:sym typeface="Poppins Bold"/>
            </a:endParaRPr>
          </a:p>
        </p:txBody>
      </p:sp>
      <p:sp>
        <p:nvSpPr>
          <p:cNvPr id="14" name="TextBox 17">
            <a:extLst>
              <a:ext uri="{FF2B5EF4-FFF2-40B4-BE49-F238E27FC236}">
                <a16:creationId xmlns:a16="http://schemas.microsoft.com/office/drawing/2014/main" id="{F2082DD6-4994-3ABF-ABA5-E2C20A16118D}"/>
              </a:ext>
            </a:extLst>
          </p:cNvPr>
          <p:cNvSpPr txBox="1"/>
          <p:nvPr/>
        </p:nvSpPr>
        <p:spPr>
          <a:xfrm>
            <a:off x="2712129" y="5588317"/>
            <a:ext cx="16168900" cy="4431983"/>
          </a:xfrm>
          <a:prstGeom prst="rect">
            <a:avLst/>
          </a:prstGeom>
        </p:spPr>
        <p:txBody>
          <a:bodyPr wrap="square" lIns="0" tIns="0" rIns="0" bIns="0" rtlCol="0" anchor="t">
            <a:spAutoFit/>
          </a:bodyPr>
          <a:lstStyle/>
          <a:p>
            <a:pPr marL="342900" indent="-342900">
              <a:buFont typeface="Arial" panose="020B0604020202020204" pitchFamily="34" charset="0"/>
              <a:buChar char="•"/>
            </a:pPr>
            <a:r>
              <a:rPr lang="en-US" sz="2400" kern="0" dirty="0">
                <a:solidFill>
                  <a:schemeClr val="bg1"/>
                </a:solidFill>
                <a:latin typeface="Trebuchet MS" panose="020B0603020202020204" pitchFamily="34" charset="0"/>
              </a:rPr>
              <a:t>Scope</a:t>
            </a:r>
          </a:p>
          <a:p>
            <a:pPr lvl="1">
              <a:buFont typeface="+mj-lt"/>
              <a:buAutoNum type="arabicPeriod"/>
            </a:pPr>
            <a:r>
              <a:rPr lang="en-US" sz="2400" kern="0" dirty="0">
                <a:solidFill>
                  <a:schemeClr val="bg1"/>
                </a:solidFill>
                <a:latin typeface="Trebuchet MS" panose="020B0603020202020204" pitchFamily="34" charset="0"/>
              </a:rPr>
              <a:t>Data Integration and Management:</a:t>
            </a:r>
          </a:p>
          <a:p>
            <a:pPr marL="1257300" lvl="2" indent="-342900">
              <a:buFont typeface="Arial" panose="020B0604020202020204" pitchFamily="34" charset="0"/>
              <a:buChar char="•"/>
            </a:pPr>
            <a:r>
              <a:rPr lang="en-US" sz="2400" kern="0" dirty="0">
                <a:solidFill>
                  <a:schemeClr val="bg1"/>
                </a:solidFill>
                <a:latin typeface="Trebuchet MS" panose="020B0603020202020204" pitchFamily="34" charset="0"/>
              </a:rPr>
              <a:t>Data cleaning and transformation processes to ensure consistency and accuracy.</a:t>
            </a:r>
          </a:p>
          <a:p>
            <a:pPr marL="1257300" lvl="2" indent="-342900">
              <a:buFont typeface="Arial" panose="020B0604020202020204" pitchFamily="34" charset="0"/>
              <a:buChar char="•"/>
            </a:pPr>
            <a:r>
              <a:rPr lang="en-US" sz="2400" kern="0" dirty="0">
                <a:solidFill>
                  <a:schemeClr val="bg1"/>
                </a:solidFill>
                <a:latin typeface="Trebuchet MS" panose="020B0603020202020204" pitchFamily="34" charset="0"/>
              </a:rPr>
              <a:t>Handling data related to product sales, customer demographics, and marketing activities.</a:t>
            </a:r>
          </a:p>
          <a:p>
            <a:pPr marL="1200150" lvl="2" indent="-285750">
              <a:buFont typeface="+mj-lt"/>
              <a:buAutoNum type="arabicPeriod"/>
            </a:pPr>
            <a:endParaRPr lang="en-US" sz="2400" kern="0" dirty="0">
              <a:solidFill>
                <a:schemeClr val="bg1"/>
              </a:solidFill>
              <a:latin typeface="Trebuchet MS" panose="020B0603020202020204" pitchFamily="34" charset="0"/>
            </a:endParaRPr>
          </a:p>
          <a:p>
            <a:pPr lvl="1">
              <a:buFont typeface="+mj-lt"/>
              <a:buAutoNum type="arabicPeriod"/>
            </a:pPr>
            <a:r>
              <a:rPr lang="en-US" sz="2400" kern="0" dirty="0">
                <a:solidFill>
                  <a:schemeClr val="bg1"/>
                </a:solidFill>
                <a:latin typeface="Trebuchet MS" panose="020B0603020202020204" pitchFamily="34" charset="0"/>
              </a:rPr>
              <a:t>Sales and Inventory Analysis:</a:t>
            </a:r>
          </a:p>
          <a:p>
            <a:pPr lvl="2"/>
            <a:r>
              <a:rPr lang="en-US" sz="2400" kern="0" dirty="0">
                <a:solidFill>
                  <a:schemeClr val="bg1"/>
                </a:solidFill>
                <a:latin typeface="Trebuchet MS" panose="020B0603020202020204" pitchFamily="34" charset="0"/>
              </a:rPr>
              <a:t>Analysis of historical sales trends to identify seasonal patterns, high-demand periods.</a:t>
            </a:r>
          </a:p>
          <a:p>
            <a:pPr marL="1200150" lvl="2" indent="-285750">
              <a:buFont typeface="+mj-lt"/>
              <a:buAutoNum type="arabicPeriod"/>
            </a:pPr>
            <a:endParaRPr lang="en-US" sz="2400" kern="0" dirty="0">
              <a:solidFill>
                <a:schemeClr val="bg1"/>
              </a:solidFill>
              <a:latin typeface="Trebuchet MS" panose="020B0603020202020204" pitchFamily="34" charset="0"/>
            </a:endParaRPr>
          </a:p>
          <a:p>
            <a:pPr marL="342900" indent="-342900">
              <a:buFont typeface="Arial" panose="020B0604020202020204" pitchFamily="34" charset="0"/>
              <a:buChar char="•"/>
            </a:pPr>
            <a:r>
              <a:rPr lang="en-US" sz="2400" kern="0" dirty="0">
                <a:solidFill>
                  <a:schemeClr val="bg1"/>
                </a:solidFill>
                <a:latin typeface="Trebuchet MS" panose="020B0603020202020204" pitchFamily="34" charset="0"/>
              </a:rPr>
              <a:t>Limitations</a:t>
            </a:r>
          </a:p>
          <a:p>
            <a:pPr lvl="1"/>
            <a:r>
              <a:rPr lang="en-US" sz="2400" kern="0" dirty="0">
                <a:solidFill>
                  <a:schemeClr val="bg1"/>
                </a:solidFill>
                <a:latin typeface="Trebuchet MS" panose="020B0603020202020204" pitchFamily="34" charset="0"/>
              </a:rPr>
              <a:t>Data Availability and Quality:</a:t>
            </a:r>
          </a:p>
          <a:p>
            <a:pPr marL="1257300" lvl="2" indent="-342900">
              <a:buFont typeface="Arial" panose="020B0604020202020204" pitchFamily="34" charset="0"/>
              <a:buChar char="•"/>
            </a:pPr>
            <a:r>
              <a:rPr lang="en-US" sz="2400" kern="0" dirty="0">
                <a:solidFill>
                  <a:schemeClr val="bg1"/>
                </a:solidFill>
                <a:latin typeface="Trebuchet MS" panose="020B0603020202020204" pitchFamily="34" charset="0"/>
              </a:rPr>
              <a:t>Historical data may be limited or incomplete, which can hinder the accuracy of trend analysis and forecasts.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243E">
                <a:alpha val="100000"/>
              </a:srgbClr>
            </a:gs>
            <a:gs pos="100000">
              <a:srgbClr val="312962">
                <a:alpha val="100000"/>
              </a:srgbClr>
            </a:gs>
          </a:gsLst>
          <a:lin ang="10800025"/>
        </a:gradFill>
        <a:effectLst/>
      </p:bgPr>
    </p:bg>
    <p:spTree>
      <p:nvGrpSpPr>
        <p:cNvPr id="1" name=""/>
        <p:cNvGrpSpPr/>
        <p:nvPr/>
      </p:nvGrpSpPr>
      <p:grpSpPr>
        <a:xfrm>
          <a:off x="0" y="0"/>
          <a:ext cx="0" cy="0"/>
          <a:chOff x="0" y="0"/>
          <a:chExt cx="0" cy="0"/>
        </a:xfrm>
      </p:grpSpPr>
      <p:sp>
        <p:nvSpPr>
          <p:cNvPr id="25" name="Freeform 5">
            <a:extLst>
              <a:ext uri="{FF2B5EF4-FFF2-40B4-BE49-F238E27FC236}">
                <a16:creationId xmlns:a16="http://schemas.microsoft.com/office/drawing/2014/main" id="{21CB7A87-A138-8C65-FBD9-9377DFEC68FA}"/>
              </a:ext>
            </a:extLst>
          </p:cNvPr>
          <p:cNvSpPr/>
          <p:nvPr/>
        </p:nvSpPr>
        <p:spPr>
          <a:xfrm>
            <a:off x="609600" y="1669281"/>
            <a:ext cx="16778753" cy="2799037"/>
          </a:xfrm>
          <a:custGeom>
            <a:avLst/>
            <a:gdLst/>
            <a:ahLst/>
            <a:cxnLst/>
            <a:rect l="l" t="t" r="r" b="b"/>
            <a:pathLst>
              <a:path w="3012821" h="2852801">
                <a:moveTo>
                  <a:pt x="0" y="475488"/>
                </a:moveTo>
                <a:cubicBezTo>
                  <a:pt x="0" y="212852"/>
                  <a:pt x="212852" y="0"/>
                  <a:pt x="475488" y="0"/>
                </a:cubicBezTo>
                <a:lnTo>
                  <a:pt x="2537333" y="0"/>
                </a:lnTo>
                <a:cubicBezTo>
                  <a:pt x="2799969" y="0"/>
                  <a:pt x="3012821" y="212852"/>
                  <a:pt x="3012821" y="475488"/>
                </a:cubicBezTo>
                <a:lnTo>
                  <a:pt x="3012821" y="2377313"/>
                </a:lnTo>
                <a:cubicBezTo>
                  <a:pt x="3012821" y="2639949"/>
                  <a:pt x="2799969" y="2852801"/>
                  <a:pt x="2537333" y="2852801"/>
                </a:cubicBezTo>
                <a:lnTo>
                  <a:pt x="475488" y="2852801"/>
                </a:lnTo>
                <a:cubicBezTo>
                  <a:pt x="212852" y="2852801"/>
                  <a:pt x="0" y="2639949"/>
                  <a:pt x="0" y="2377313"/>
                </a:cubicBezTo>
                <a:close/>
              </a:path>
            </a:pathLst>
          </a:custGeom>
          <a:gradFill rotWithShape="1">
            <a:gsLst>
              <a:gs pos="0">
                <a:srgbClr val="115CF9">
                  <a:alpha val="100000"/>
                </a:srgbClr>
              </a:gs>
              <a:gs pos="80000">
                <a:srgbClr val="312962">
                  <a:alpha val="100000"/>
                </a:srgbClr>
              </a:gs>
              <a:gs pos="100000">
                <a:srgbClr val="312962">
                  <a:alpha val="100000"/>
                </a:srgbClr>
              </a:gs>
            </a:gsLst>
            <a:lin ang="5400739"/>
          </a:gradFill>
        </p:spPr>
      </p:sp>
      <p:sp>
        <p:nvSpPr>
          <p:cNvPr id="26" name="Freeform 5">
            <a:extLst>
              <a:ext uri="{FF2B5EF4-FFF2-40B4-BE49-F238E27FC236}">
                <a16:creationId xmlns:a16="http://schemas.microsoft.com/office/drawing/2014/main" id="{DA5CFEBF-56E6-DD20-2D18-89B9CC385A9F}"/>
              </a:ext>
            </a:extLst>
          </p:cNvPr>
          <p:cNvSpPr/>
          <p:nvPr/>
        </p:nvSpPr>
        <p:spPr>
          <a:xfrm>
            <a:off x="609600" y="4914900"/>
            <a:ext cx="16778753" cy="5521001"/>
          </a:xfrm>
          <a:custGeom>
            <a:avLst/>
            <a:gdLst/>
            <a:ahLst/>
            <a:cxnLst/>
            <a:rect l="l" t="t" r="r" b="b"/>
            <a:pathLst>
              <a:path w="3012821" h="2852801">
                <a:moveTo>
                  <a:pt x="0" y="475488"/>
                </a:moveTo>
                <a:cubicBezTo>
                  <a:pt x="0" y="212852"/>
                  <a:pt x="212852" y="0"/>
                  <a:pt x="475488" y="0"/>
                </a:cubicBezTo>
                <a:lnTo>
                  <a:pt x="2537333" y="0"/>
                </a:lnTo>
                <a:cubicBezTo>
                  <a:pt x="2799969" y="0"/>
                  <a:pt x="3012821" y="212852"/>
                  <a:pt x="3012821" y="475488"/>
                </a:cubicBezTo>
                <a:lnTo>
                  <a:pt x="3012821" y="2377313"/>
                </a:lnTo>
                <a:cubicBezTo>
                  <a:pt x="3012821" y="2639949"/>
                  <a:pt x="2799969" y="2852801"/>
                  <a:pt x="2537333" y="2852801"/>
                </a:cubicBezTo>
                <a:lnTo>
                  <a:pt x="475488" y="2852801"/>
                </a:lnTo>
                <a:cubicBezTo>
                  <a:pt x="212852" y="2852801"/>
                  <a:pt x="0" y="2639949"/>
                  <a:pt x="0" y="2377313"/>
                </a:cubicBezTo>
                <a:close/>
              </a:path>
            </a:pathLst>
          </a:custGeom>
          <a:gradFill rotWithShape="1">
            <a:gsLst>
              <a:gs pos="0">
                <a:srgbClr val="115CF9">
                  <a:alpha val="100000"/>
                </a:srgbClr>
              </a:gs>
              <a:gs pos="80000">
                <a:srgbClr val="312962">
                  <a:alpha val="100000"/>
                </a:srgbClr>
              </a:gs>
              <a:gs pos="100000">
                <a:srgbClr val="312962">
                  <a:alpha val="100000"/>
                </a:srgbClr>
              </a:gs>
            </a:gsLst>
            <a:lin ang="5400739"/>
          </a:gradFill>
        </p:spPr>
      </p:sp>
      <p:sp>
        <p:nvSpPr>
          <p:cNvPr id="2" name="Freeform 2"/>
          <p:cNvSpPr/>
          <p:nvPr/>
        </p:nvSpPr>
        <p:spPr>
          <a:xfrm>
            <a:off x="14443445" y="493"/>
            <a:ext cx="3844312" cy="4835186"/>
          </a:xfrm>
          <a:custGeom>
            <a:avLst/>
            <a:gdLst/>
            <a:ahLst/>
            <a:cxnLst/>
            <a:rect l="l" t="t" r="r" b="b"/>
            <a:pathLst>
              <a:path w="3844312" h="4835186">
                <a:moveTo>
                  <a:pt x="0" y="0"/>
                </a:moveTo>
                <a:lnTo>
                  <a:pt x="3844312" y="0"/>
                </a:lnTo>
                <a:lnTo>
                  <a:pt x="3844312" y="4835186"/>
                </a:lnTo>
                <a:lnTo>
                  <a:pt x="0" y="48351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55" y="493"/>
            <a:ext cx="3844312" cy="4835186"/>
          </a:xfrm>
          <a:custGeom>
            <a:avLst/>
            <a:gdLst/>
            <a:ahLst/>
            <a:cxnLst/>
            <a:rect l="l" t="t" r="r" b="b"/>
            <a:pathLst>
              <a:path w="3844312" h="4835186">
                <a:moveTo>
                  <a:pt x="0" y="0"/>
                </a:moveTo>
                <a:lnTo>
                  <a:pt x="3844312" y="0"/>
                </a:lnTo>
                <a:lnTo>
                  <a:pt x="3844312" y="4835186"/>
                </a:lnTo>
                <a:lnTo>
                  <a:pt x="0" y="48351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26" y="6910440"/>
            <a:ext cx="18285168" cy="3376250"/>
          </a:xfrm>
          <a:custGeom>
            <a:avLst/>
            <a:gdLst/>
            <a:ahLst/>
            <a:cxnLst/>
            <a:rect l="l" t="t" r="r" b="b"/>
            <a:pathLst>
              <a:path w="18285168" h="3376250">
                <a:moveTo>
                  <a:pt x="0" y="0"/>
                </a:moveTo>
                <a:lnTo>
                  <a:pt x="18285168" y="0"/>
                </a:lnTo>
                <a:lnTo>
                  <a:pt x="18285168" y="3376250"/>
                </a:lnTo>
                <a:lnTo>
                  <a:pt x="0" y="337625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2">
            <a:extLst>
              <a:ext uri="{FF2B5EF4-FFF2-40B4-BE49-F238E27FC236}">
                <a16:creationId xmlns:a16="http://schemas.microsoft.com/office/drawing/2014/main" id="{132F71BF-9BA2-DD5F-13B3-6E58AD13D233}"/>
              </a:ext>
            </a:extLst>
          </p:cNvPr>
          <p:cNvSpPr/>
          <p:nvPr/>
        </p:nvSpPr>
        <p:spPr>
          <a:xfrm>
            <a:off x="10514973" y="-9"/>
            <a:ext cx="7773030" cy="6534096"/>
          </a:xfrm>
          <a:custGeom>
            <a:avLst/>
            <a:gdLst/>
            <a:ahLst/>
            <a:cxnLst/>
            <a:rect l="l" t="t" r="r" b="b"/>
            <a:pathLst>
              <a:path w="7773030" h="6534096">
                <a:moveTo>
                  <a:pt x="0" y="0"/>
                </a:moveTo>
                <a:lnTo>
                  <a:pt x="7773030" y="0"/>
                </a:lnTo>
                <a:lnTo>
                  <a:pt x="7773030" y="6534096"/>
                </a:lnTo>
                <a:lnTo>
                  <a:pt x="0" y="653409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TextBox 15">
            <a:extLst>
              <a:ext uri="{FF2B5EF4-FFF2-40B4-BE49-F238E27FC236}">
                <a16:creationId xmlns:a16="http://schemas.microsoft.com/office/drawing/2014/main" id="{F7B656CC-81C5-81F4-8C23-F7C18DFFC4DF}"/>
              </a:ext>
            </a:extLst>
          </p:cNvPr>
          <p:cNvSpPr txBox="1"/>
          <p:nvPr/>
        </p:nvSpPr>
        <p:spPr>
          <a:xfrm>
            <a:off x="5410200" y="190500"/>
            <a:ext cx="7460175" cy="1384995"/>
          </a:xfrm>
          <a:prstGeom prst="rect">
            <a:avLst/>
          </a:prstGeom>
        </p:spPr>
        <p:txBody>
          <a:bodyPr wrap="square" lIns="0" tIns="0" rIns="0" bIns="0" rtlCol="0" anchor="t">
            <a:spAutoFit/>
          </a:bodyPr>
          <a:lstStyle/>
          <a:p>
            <a:pPr>
              <a:lnSpc>
                <a:spcPts val="10800"/>
              </a:lnSpc>
            </a:pPr>
            <a:r>
              <a:rPr lang="en-US" sz="9600" dirty="0">
                <a:solidFill>
                  <a:srgbClr val="FFFFFF"/>
                </a:solidFill>
                <a:latin typeface="Aptos" panose="020B0004020202020204" pitchFamily="34" charset="0"/>
                <a:ea typeface="Poppins Bold"/>
                <a:cs typeface="Poppins Bold"/>
                <a:sym typeface="Poppins Bold"/>
              </a:rPr>
              <a:t>Project Plan</a:t>
            </a:r>
          </a:p>
        </p:txBody>
      </p:sp>
      <p:sp>
        <p:nvSpPr>
          <p:cNvPr id="13" name="TextBox 16">
            <a:extLst>
              <a:ext uri="{FF2B5EF4-FFF2-40B4-BE49-F238E27FC236}">
                <a16:creationId xmlns:a16="http://schemas.microsoft.com/office/drawing/2014/main" id="{95FC8A83-A83B-E66D-9A3F-47AB99B54561}"/>
              </a:ext>
            </a:extLst>
          </p:cNvPr>
          <p:cNvSpPr txBox="1"/>
          <p:nvPr/>
        </p:nvSpPr>
        <p:spPr>
          <a:xfrm>
            <a:off x="1073291" y="1599413"/>
            <a:ext cx="4785150" cy="677621"/>
          </a:xfrm>
          <a:prstGeom prst="rect">
            <a:avLst/>
          </a:prstGeom>
        </p:spPr>
        <p:txBody>
          <a:bodyPr lIns="0" tIns="0" rIns="0" bIns="0" rtlCol="0" anchor="t">
            <a:spAutoFit/>
          </a:bodyPr>
          <a:lstStyle/>
          <a:p>
            <a:pPr algn="l">
              <a:lnSpc>
                <a:spcPts val="5999"/>
              </a:lnSpc>
            </a:pPr>
            <a:r>
              <a:rPr lang="en-US" sz="2400" b="1" dirty="0">
                <a:solidFill>
                  <a:srgbClr val="FFFFFF"/>
                </a:solidFill>
                <a:latin typeface="Poppins Bold"/>
                <a:ea typeface="Poppins Bold"/>
                <a:cs typeface="Poppins Bold"/>
                <a:sym typeface="Poppins Bold"/>
              </a:rPr>
              <a:t>•	</a:t>
            </a:r>
            <a:r>
              <a:rPr lang="en-US" sz="2600" b="1" dirty="0">
                <a:solidFill>
                  <a:srgbClr val="FFFFFF"/>
                </a:solidFill>
                <a:latin typeface="Poppins Bold"/>
                <a:cs typeface="Poppins Bold"/>
              </a:rPr>
              <a:t>Milestones</a:t>
            </a:r>
            <a:endParaRPr lang="en-US" sz="2600" b="1" dirty="0">
              <a:solidFill>
                <a:srgbClr val="FFFFFF"/>
              </a:solidFill>
              <a:latin typeface="Poppins Bold"/>
              <a:cs typeface="Poppins Bold"/>
              <a:sym typeface="Poppins Bold"/>
            </a:endParaRPr>
          </a:p>
        </p:txBody>
      </p:sp>
      <p:sp>
        <p:nvSpPr>
          <p:cNvPr id="14" name="TextBox 17">
            <a:extLst>
              <a:ext uri="{FF2B5EF4-FFF2-40B4-BE49-F238E27FC236}">
                <a16:creationId xmlns:a16="http://schemas.microsoft.com/office/drawing/2014/main" id="{0B87BB78-F69A-AADB-44CA-6A57EE00AE38}"/>
              </a:ext>
            </a:extLst>
          </p:cNvPr>
          <p:cNvSpPr txBox="1"/>
          <p:nvPr/>
        </p:nvSpPr>
        <p:spPr>
          <a:xfrm>
            <a:off x="1922101" y="2334836"/>
            <a:ext cx="14755761" cy="2548455"/>
          </a:xfrm>
          <a:prstGeom prst="rect">
            <a:avLst/>
          </a:prstGeom>
        </p:spPr>
        <p:txBody>
          <a:bodyPr wrap="square" lIns="0" tIns="0" rIns="0" bIns="0" rtlCol="0" anchor="t">
            <a:spAutoFit/>
          </a:bodyPr>
          <a:lstStyle/>
          <a:p>
            <a:pPr marL="520700" marR="0" indent="0">
              <a:lnSpc>
                <a:spcPct val="115000"/>
              </a:lnSpc>
              <a:spcBef>
                <a:spcPts val="175"/>
              </a:spcBef>
              <a:spcAft>
                <a:spcPts val="0"/>
              </a:spcAft>
              <a:tabLst>
                <a:tab pos="520700" algn="l"/>
                <a:tab pos="521335" algn="l"/>
              </a:tabLst>
            </a:pPr>
            <a:r>
              <a:rPr lang="en-US" sz="2800" dirty="0">
                <a:solidFill>
                  <a:schemeClr val="bg1"/>
                </a:solidFill>
                <a:latin typeface="Trebuchet MS" panose="020B0603020202020204" pitchFamily="34" charset="0"/>
              </a:rPr>
              <a:t>1-Project Initiation (Week 1)</a:t>
            </a:r>
          </a:p>
          <a:p>
            <a:pPr marL="520700" marR="0" indent="0">
              <a:lnSpc>
                <a:spcPct val="115000"/>
              </a:lnSpc>
              <a:spcBef>
                <a:spcPts val="175"/>
              </a:spcBef>
              <a:spcAft>
                <a:spcPts val="0"/>
              </a:spcAft>
              <a:tabLst>
                <a:tab pos="520700" algn="l"/>
                <a:tab pos="521335" algn="l"/>
              </a:tabLst>
            </a:pPr>
            <a:r>
              <a:rPr lang="en-US" sz="2800" dirty="0">
                <a:solidFill>
                  <a:schemeClr val="bg1"/>
                </a:solidFill>
                <a:latin typeface="Trebuchet MS" panose="020B0603020202020204" pitchFamily="34" charset="0"/>
              </a:rPr>
              <a:t>2-</a:t>
            </a:r>
            <a:r>
              <a:rPr lang="en-US" sz="2800" dirty="0"/>
              <a:t> </a:t>
            </a:r>
            <a:r>
              <a:rPr lang="en-US" sz="2800" dirty="0">
                <a:solidFill>
                  <a:schemeClr val="bg1"/>
                </a:solidFill>
                <a:latin typeface="Trebuchet MS" panose="020B0603020202020204" pitchFamily="34" charset="0"/>
              </a:rPr>
              <a:t>Data Collection and Integration (Week 2 )</a:t>
            </a:r>
          </a:p>
          <a:p>
            <a:pPr marL="520700" marR="0" indent="0">
              <a:lnSpc>
                <a:spcPct val="115000"/>
              </a:lnSpc>
              <a:spcBef>
                <a:spcPts val="175"/>
              </a:spcBef>
              <a:spcAft>
                <a:spcPts val="0"/>
              </a:spcAft>
              <a:tabLst>
                <a:tab pos="520700" algn="l"/>
                <a:tab pos="521335" algn="l"/>
              </a:tabLst>
            </a:pPr>
            <a:r>
              <a:rPr lang="en-US" sz="2800" dirty="0">
                <a:solidFill>
                  <a:schemeClr val="bg1"/>
                </a:solidFill>
                <a:latin typeface="Trebuchet MS" panose="020B0603020202020204" pitchFamily="34" charset="0"/>
              </a:rPr>
              <a:t>3- Determine KPI and Pages of Dashboard (Week 3)</a:t>
            </a:r>
          </a:p>
          <a:p>
            <a:pPr marL="520700" marR="0" indent="0">
              <a:lnSpc>
                <a:spcPct val="115000"/>
              </a:lnSpc>
              <a:spcBef>
                <a:spcPts val="175"/>
              </a:spcBef>
              <a:spcAft>
                <a:spcPts val="0"/>
              </a:spcAft>
              <a:tabLst>
                <a:tab pos="520700" algn="l"/>
                <a:tab pos="521335" algn="l"/>
              </a:tabLst>
            </a:pPr>
            <a:r>
              <a:rPr lang="en-US" sz="2800" dirty="0">
                <a:solidFill>
                  <a:schemeClr val="bg1"/>
                </a:solidFill>
                <a:latin typeface="Trebuchet MS" panose="020B0603020202020204" pitchFamily="34" charset="0"/>
              </a:rPr>
              <a:t>4-</a:t>
            </a:r>
            <a:r>
              <a:rPr lang="en-US" sz="2800" dirty="0"/>
              <a:t> </a:t>
            </a:r>
            <a:r>
              <a:rPr lang="en-US" sz="2800" dirty="0">
                <a:solidFill>
                  <a:schemeClr val="bg1"/>
                </a:solidFill>
                <a:latin typeface="Trebuchet MS" panose="020B0603020202020204" pitchFamily="34" charset="0"/>
              </a:rPr>
              <a:t>Dashboard and Report Development (Week 4)</a:t>
            </a:r>
          </a:p>
          <a:p>
            <a:pPr marL="520700" marR="0" indent="0">
              <a:lnSpc>
                <a:spcPct val="115000"/>
              </a:lnSpc>
              <a:spcBef>
                <a:spcPts val="175"/>
              </a:spcBef>
              <a:spcAft>
                <a:spcPts val="0"/>
              </a:spcAft>
              <a:tabLst>
                <a:tab pos="520700" algn="l"/>
                <a:tab pos="521335" algn="l"/>
              </a:tabLst>
            </a:pPr>
            <a:r>
              <a:rPr lang="en-US" sz="2800" dirty="0">
                <a:solidFill>
                  <a:schemeClr val="bg1"/>
                </a:solidFill>
                <a:latin typeface="Trebuchet MS" panose="020B0603020202020204" pitchFamily="34" charset="0"/>
              </a:rPr>
              <a:t>5-</a:t>
            </a:r>
            <a:r>
              <a:rPr lang="en-US" sz="2800" dirty="0"/>
              <a:t> </a:t>
            </a:r>
            <a:r>
              <a:rPr lang="en-US" sz="2800" dirty="0">
                <a:solidFill>
                  <a:schemeClr val="bg1"/>
                </a:solidFill>
                <a:latin typeface="Trebuchet MS" panose="020B0603020202020204" pitchFamily="34" charset="0"/>
              </a:rPr>
              <a:t>User Documentation (Week 5)</a:t>
            </a:r>
          </a:p>
        </p:txBody>
      </p:sp>
      <p:sp>
        <p:nvSpPr>
          <p:cNvPr id="19" name="TextBox 16">
            <a:extLst>
              <a:ext uri="{FF2B5EF4-FFF2-40B4-BE49-F238E27FC236}">
                <a16:creationId xmlns:a16="http://schemas.microsoft.com/office/drawing/2014/main" id="{3A1B9F1B-D925-5127-2708-CDE38BBFBA76}"/>
              </a:ext>
            </a:extLst>
          </p:cNvPr>
          <p:cNvSpPr txBox="1"/>
          <p:nvPr/>
        </p:nvSpPr>
        <p:spPr>
          <a:xfrm>
            <a:off x="1073291" y="4939531"/>
            <a:ext cx="4785150" cy="677621"/>
          </a:xfrm>
          <a:prstGeom prst="rect">
            <a:avLst/>
          </a:prstGeom>
        </p:spPr>
        <p:txBody>
          <a:bodyPr lIns="0" tIns="0" rIns="0" bIns="0" rtlCol="0" anchor="t">
            <a:spAutoFit/>
          </a:bodyPr>
          <a:lstStyle/>
          <a:p>
            <a:pPr algn="l">
              <a:lnSpc>
                <a:spcPts val="5999"/>
              </a:lnSpc>
            </a:pPr>
            <a:r>
              <a:rPr lang="en-US" sz="2600" b="1" dirty="0">
                <a:solidFill>
                  <a:srgbClr val="FFFFFF"/>
                </a:solidFill>
                <a:latin typeface="Poppins Bold"/>
                <a:ea typeface="Poppins Bold"/>
                <a:cs typeface="Poppins Bold"/>
                <a:sym typeface="Poppins Bold"/>
              </a:rPr>
              <a:t>•	</a:t>
            </a:r>
            <a:r>
              <a:rPr lang="en-US" sz="2600" b="1" dirty="0">
                <a:solidFill>
                  <a:srgbClr val="FFFFFF"/>
                </a:solidFill>
                <a:latin typeface="Poppins Bold"/>
                <a:cs typeface="Poppins Bold"/>
              </a:rPr>
              <a:t>Task Breakdown</a:t>
            </a:r>
            <a:endParaRPr lang="en-US" sz="2600" b="1" dirty="0">
              <a:solidFill>
                <a:srgbClr val="FFFFFF"/>
              </a:solidFill>
              <a:latin typeface="Poppins Bold"/>
              <a:cs typeface="Poppins Bold"/>
              <a:sym typeface="Poppins Bold"/>
            </a:endParaRPr>
          </a:p>
        </p:txBody>
      </p:sp>
      <p:sp>
        <p:nvSpPr>
          <p:cNvPr id="20" name="TextBox 17">
            <a:extLst>
              <a:ext uri="{FF2B5EF4-FFF2-40B4-BE49-F238E27FC236}">
                <a16:creationId xmlns:a16="http://schemas.microsoft.com/office/drawing/2014/main" id="{C0A58597-4A06-74EA-F618-D0819FF4284A}"/>
              </a:ext>
            </a:extLst>
          </p:cNvPr>
          <p:cNvSpPr txBox="1"/>
          <p:nvPr/>
        </p:nvSpPr>
        <p:spPr>
          <a:xfrm>
            <a:off x="2438400" y="5825847"/>
            <a:ext cx="14755761" cy="4124206"/>
          </a:xfrm>
          <a:prstGeom prst="rect">
            <a:avLst/>
          </a:prstGeom>
        </p:spPr>
        <p:txBody>
          <a:bodyPr wrap="square" lIns="0" tIns="0" rIns="0" bIns="0" rtlCol="0" anchor="t">
            <a:spAutoFit/>
          </a:bodyPr>
          <a:lstStyle/>
          <a:p>
            <a:r>
              <a:rPr lang="en-US" sz="2800" b="1" dirty="0">
                <a:solidFill>
                  <a:schemeClr val="bg1"/>
                </a:solidFill>
                <a:latin typeface="Trebuchet MS" panose="020B0603020202020204" pitchFamily="34" charset="0"/>
              </a:rPr>
              <a:t>1-</a:t>
            </a:r>
            <a:r>
              <a:rPr lang="en-US" sz="2800" dirty="0">
                <a:solidFill>
                  <a:schemeClr val="bg1"/>
                </a:solidFill>
                <a:latin typeface="Trebuchet MS" panose="020B0603020202020204" pitchFamily="34" charset="0"/>
              </a:rPr>
              <a:t>Project Initiation :</a:t>
            </a:r>
          </a:p>
          <a:p>
            <a:pPr marL="800100" lvl="1" indent="-342900">
              <a:buFont typeface="Arial" panose="020B0604020202020204" pitchFamily="34" charset="0"/>
              <a:buChar char="•"/>
            </a:pPr>
            <a:r>
              <a:rPr lang="en-US" sz="2400" dirty="0">
                <a:solidFill>
                  <a:schemeClr val="bg1"/>
                </a:solidFill>
                <a:latin typeface="Trebuchet MS" panose="020B0603020202020204" pitchFamily="34" charset="0"/>
              </a:rPr>
              <a:t>Define project goals and scope.</a:t>
            </a:r>
          </a:p>
          <a:p>
            <a:pPr marL="800100" lvl="1" indent="-342900">
              <a:buFont typeface="Arial" panose="020B0604020202020204" pitchFamily="34" charset="0"/>
              <a:buChar char="•"/>
            </a:pPr>
            <a:r>
              <a:rPr lang="en-US" sz="2400" dirty="0">
                <a:solidFill>
                  <a:schemeClr val="bg1"/>
                </a:solidFill>
                <a:latin typeface="Trebuchet MS" panose="020B0603020202020204" pitchFamily="34" charset="0"/>
              </a:rPr>
              <a:t>Identify key stakeholders and their roles.</a:t>
            </a:r>
          </a:p>
          <a:p>
            <a:pPr marL="800100" lvl="1" indent="-342900">
              <a:buFont typeface="Arial" panose="020B0604020202020204" pitchFamily="34" charset="0"/>
              <a:buChar char="•"/>
            </a:pPr>
            <a:r>
              <a:rPr lang="en-US" sz="2400" dirty="0">
                <a:solidFill>
                  <a:schemeClr val="bg1"/>
                </a:solidFill>
                <a:latin typeface="Trebuchet MS" panose="020B0603020202020204" pitchFamily="34" charset="0"/>
              </a:rPr>
              <a:t>Gather initial requirements from Data and some websites.</a:t>
            </a:r>
          </a:p>
          <a:p>
            <a:pPr marL="800100" lvl="1" indent="-342900">
              <a:buFont typeface="Arial" panose="020B0604020202020204" pitchFamily="34" charset="0"/>
              <a:buChar char="•"/>
            </a:pPr>
            <a:r>
              <a:rPr lang="en-US" sz="2400" dirty="0">
                <a:solidFill>
                  <a:schemeClr val="bg1"/>
                </a:solidFill>
                <a:latin typeface="Trebuchet MS" panose="020B0603020202020204" pitchFamily="34" charset="0"/>
              </a:rPr>
              <a:t>Prepare project plan and timeline.</a:t>
            </a:r>
          </a:p>
          <a:p>
            <a:pPr marL="800100" lvl="1" indent="-342900">
              <a:buFont typeface="Arial" panose="020B0604020202020204" pitchFamily="34" charset="0"/>
              <a:buChar char="•"/>
            </a:pPr>
            <a:endParaRPr lang="en-US" sz="2400" dirty="0">
              <a:solidFill>
                <a:schemeClr val="bg1"/>
              </a:solidFill>
              <a:latin typeface="Trebuchet MS" panose="020B0603020202020204" pitchFamily="34" charset="0"/>
            </a:endParaRPr>
          </a:p>
          <a:p>
            <a:r>
              <a:rPr lang="en-US" sz="2800" b="1" dirty="0">
                <a:solidFill>
                  <a:schemeClr val="bg1"/>
                </a:solidFill>
                <a:latin typeface="Trebuchet MS" panose="020B0603020202020204" pitchFamily="34" charset="0"/>
              </a:rPr>
              <a:t>2-Data Collection and Preparation</a:t>
            </a:r>
            <a:r>
              <a:rPr lang="en-US" sz="2800" dirty="0">
                <a:solidFill>
                  <a:schemeClr val="bg1"/>
                </a:solidFill>
                <a:latin typeface="Trebuchet MS" panose="020B0603020202020204" pitchFamily="34" charset="0"/>
              </a:rPr>
              <a:t>:</a:t>
            </a:r>
          </a:p>
          <a:p>
            <a:pPr marL="800100" lvl="1" indent="-342900">
              <a:buFont typeface="Arial" panose="020B0604020202020204" pitchFamily="34" charset="0"/>
              <a:buChar char="•"/>
            </a:pPr>
            <a:r>
              <a:rPr lang="en-US" sz="2400" dirty="0">
                <a:solidFill>
                  <a:schemeClr val="bg1"/>
                </a:solidFill>
                <a:latin typeface="Trebuchet MS" panose="020B0603020202020204" pitchFamily="34" charset="0"/>
              </a:rPr>
              <a:t>Identify data sources (Data website).</a:t>
            </a:r>
          </a:p>
          <a:p>
            <a:pPr marL="800100" lvl="1" indent="-342900">
              <a:buFont typeface="Arial" panose="020B0604020202020204" pitchFamily="34" charset="0"/>
              <a:buChar char="•"/>
            </a:pPr>
            <a:r>
              <a:rPr lang="en-US" sz="2400" dirty="0">
                <a:solidFill>
                  <a:schemeClr val="bg1"/>
                </a:solidFill>
                <a:latin typeface="Trebuchet MS" panose="020B0603020202020204" pitchFamily="34" charset="0"/>
              </a:rPr>
              <a:t>Extract historical sales.</a:t>
            </a:r>
          </a:p>
          <a:p>
            <a:pPr marL="800100" lvl="1" indent="-342900">
              <a:buFont typeface="Arial" panose="020B0604020202020204" pitchFamily="34" charset="0"/>
              <a:buChar char="•"/>
            </a:pPr>
            <a:r>
              <a:rPr lang="en-US" sz="2400" dirty="0">
                <a:solidFill>
                  <a:schemeClr val="bg1"/>
                </a:solidFill>
                <a:latin typeface="Trebuchet MS" panose="020B0603020202020204" pitchFamily="34" charset="0"/>
              </a:rPr>
              <a:t>Clean, normalize, Merge and integrate data into a unified database for analysis.</a:t>
            </a:r>
          </a:p>
          <a:p>
            <a:pPr lvl="1">
              <a:buFont typeface="Arial" panose="020B0604020202020204" pitchFamily="34" charset="0"/>
              <a:buChar char="•"/>
            </a:pPr>
            <a:endParaRPr lang="en-US" sz="2000" dirty="0">
              <a:solidFill>
                <a:schemeClr val="bg1"/>
              </a:solidFill>
              <a:latin typeface="Trebuchet MS" panose="020B0603020202020204" pitchFamily="34" charset="0"/>
            </a:endParaRPr>
          </a:p>
        </p:txBody>
      </p:sp>
      <p:sp>
        <p:nvSpPr>
          <p:cNvPr id="27" name="Freeform 11">
            <a:extLst>
              <a:ext uri="{FF2B5EF4-FFF2-40B4-BE49-F238E27FC236}">
                <a16:creationId xmlns:a16="http://schemas.microsoft.com/office/drawing/2014/main" id="{513F70BF-2E3C-D206-D29D-B2DA0E323778}"/>
              </a:ext>
            </a:extLst>
          </p:cNvPr>
          <p:cNvSpPr/>
          <p:nvPr/>
        </p:nvSpPr>
        <p:spPr>
          <a:xfrm>
            <a:off x="4868554" y="112220"/>
            <a:ext cx="7399646" cy="1368854"/>
          </a:xfrm>
          <a:custGeom>
            <a:avLst/>
            <a:gdLst/>
            <a:ahLst/>
            <a:cxnLst/>
            <a:rect l="l" t="t" r="r" b="b"/>
            <a:pathLst>
              <a:path w="9877044" h="2866644">
                <a:moveTo>
                  <a:pt x="0" y="503174"/>
                </a:moveTo>
                <a:cubicBezTo>
                  <a:pt x="0" y="224536"/>
                  <a:pt x="229997" y="0"/>
                  <a:pt x="512191" y="0"/>
                </a:cubicBezTo>
                <a:lnTo>
                  <a:pt x="9364853" y="0"/>
                </a:lnTo>
                <a:lnTo>
                  <a:pt x="9364853" y="38100"/>
                </a:lnTo>
                <a:lnTo>
                  <a:pt x="9364853" y="0"/>
                </a:lnTo>
                <a:cubicBezTo>
                  <a:pt x="9647047" y="0"/>
                  <a:pt x="9877044" y="224536"/>
                  <a:pt x="9877044" y="503174"/>
                </a:cubicBezTo>
                <a:lnTo>
                  <a:pt x="9838944" y="503174"/>
                </a:lnTo>
                <a:lnTo>
                  <a:pt x="9877044" y="503174"/>
                </a:lnTo>
                <a:lnTo>
                  <a:pt x="9877044" y="2363470"/>
                </a:lnTo>
                <a:lnTo>
                  <a:pt x="9838944" y="2363470"/>
                </a:lnTo>
                <a:lnTo>
                  <a:pt x="9877044" y="2363470"/>
                </a:lnTo>
                <a:cubicBezTo>
                  <a:pt x="9877044" y="2642108"/>
                  <a:pt x="9647048" y="2866644"/>
                  <a:pt x="9364853" y="2866644"/>
                </a:cubicBezTo>
                <a:lnTo>
                  <a:pt x="9364853" y="2828544"/>
                </a:lnTo>
                <a:lnTo>
                  <a:pt x="9364853" y="2866644"/>
                </a:lnTo>
                <a:lnTo>
                  <a:pt x="512191" y="2866644"/>
                </a:lnTo>
                <a:lnTo>
                  <a:pt x="512191" y="2828544"/>
                </a:lnTo>
                <a:lnTo>
                  <a:pt x="512191" y="2866644"/>
                </a:lnTo>
                <a:cubicBezTo>
                  <a:pt x="229997" y="2866644"/>
                  <a:pt x="0" y="2641981"/>
                  <a:pt x="0" y="2363470"/>
                </a:cubicBezTo>
                <a:lnTo>
                  <a:pt x="0" y="503174"/>
                </a:lnTo>
                <a:lnTo>
                  <a:pt x="38100" y="503174"/>
                </a:lnTo>
                <a:lnTo>
                  <a:pt x="0" y="503174"/>
                </a:lnTo>
                <a:moveTo>
                  <a:pt x="76200" y="503174"/>
                </a:moveTo>
                <a:lnTo>
                  <a:pt x="76200" y="2363470"/>
                </a:lnTo>
                <a:lnTo>
                  <a:pt x="38100" y="2363470"/>
                </a:lnTo>
                <a:lnTo>
                  <a:pt x="76200" y="2363470"/>
                </a:lnTo>
                <a:cubicBezTo>
                  <a:pt x="76200" y="2598547"/>
                  <a:pt x="270764" y="2790444"/>
                  <a:pt x="512191" y="2790444"/>
                </a:cubicBezTo>
                <a:lnTo>
                  <a:pt x="9364853" y="2790444"/>
                </a:lnTo>
                <a:cubicBezTo>
                  <a:pt x="9606280" y="2790444"/>
                  <a:pt x="9800844" y="2598547"/>
                  <a:pt x="9800844" y="2363470"/>
                </a:cubicBezTo>
                <a:lnTo>
                  <a:pt x="9800844" y="503174"/>
                </a:lnTo>
                <a:cubicBezTo>
                  <a:pt x="9800844" y="268097"/>
                  <a:pt x="9606280" y="76200"/>
                  <a:pt x="9364853" y="76200"/>
                </a:cubicBezTo>
                <a:lnTo>
                  <a:pt x="512191" y="76200"/>
                </a:lnTo>
                <a:lnTo>
                  <a:pt x="512191" y="38100"/>
                </a:lnTo>
                <a:lnTo>
                  <a:pt x="512191" y="76200"/>
                </a:lnTo>
                <a:cubicBezTo>
                  <a:pt x="270764" y="76200"/>
                  <a:pt x="76200" y="268097"/>
                  <a:pt x="76200" y="503174"/>
                </a:cubicBezTo>
                <a:close/>
              </a:path>
            </a:pathLst>
          </a:custGeom>
          <a:solidFill>
            <a:srgbClr val="115CF9"/>
          </a:solid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3681</TotalTime>
  <Words>3757</Words>
  <Application>Microsoft Office PowerPoint</Application>
  <PresentationFormat>Custom</PresentationFormat>
  <Paragraphs>364</Paragraphs>
  <Slides>38</Slides>
  <Notes>38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38</vt:i4>
      </vt:variant>
    </vt:vector>
  </HeadingPairs>
  <TitlesOfParts>
    <vt:vector size="52" baseType="lpstr">
      <vt:lpstr>Trebuchet MS</vt:lpstr>
      <vt:lpstr>Wingdings</vt:lpstr>
      <vt:lpstr>Symbol</vt:lpstr>
      <vt:lpstr>Segoe UI</vt:lpstr>
      <vt:lpstr>Calibri</vt:lpstr>
      <vt:lpstr>Poppins</vt:lpstr>
      <vt:lpstr>DM Sans</vt:lpstr>
      <vt:lpstr>Arial</vt:lpstr>
      <vt:lpstr>Aptos</vt:lpstr>
      <vt:lpstr>Arial Black</vt:lpstr>
      <vt:lpstr>Poppins Bold</vt:lpstr>
      <vt:lpstr>Lato</vt:lpstr>
      <vt:lpstr>Helvetica Neue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نسخة من Database Project Proposal XL by Slidesgo.pptx</dc:title>
  <dc:creator>gimep</dc:creator>
  <cp:lastModifiedBy>mohamad gamal</cp:lastModifiedBy>
  <cp:revision>15</cp:revision>
  <dcterms:created xsi:type="dcterms:W3CDTF">2006-08-16T00:00:00Z</dcterms:created>
  <dcterms:modified xsi:type="dcterms:W3CDTF">2024-10-26T15:32:04Z</dcterms:modified>
  <dc:identifier>DAGRaB1UD8k</dc:identifier>
</cp:coreProperties>
</file>